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71" r:id="rId3"/>
    <p:sldId id="369" r:id="rId4"/>
    <p:sldId id="356" r:id="rId5"/>
    <p:sldId id="357" r:id="rId6"/>
    <p:sldId id="358" r:id="rId7"/>
    <p:sldId id="359" r:id="rId8"/>
    <p:sldId id="360" r:id="rId9"/>
    <p:sldId id="361" r:id="rId10"/>
    <p:sldId id="364" r:id="rId11"/>
    <p:sldId id="363" r:id="rId12"/>
    <p:sldId id="365" r:id="rId13"/>
    <p:sldId id="27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29" userDrawn="1">
          <p15:clr>
            <a:srgbClr val="A4A3A4"/>
          </p15:clr>
        </p15:guide>
        <p15:guide id="3" orient="horz" pos="127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ADE8"/>
    <a:srgbClr val="6C7BD3"/>
    <a:srgbClr val="C6CFF2"/>
    <a:srgbClr val="D3DCF4"/>
    <a:srgbClr val="F9B6AD"/>
    <a:srgbClr val="B4C0EE"/>
    <a:srgbClr val="FECB4C"/>
    <a:srgbClr val="FAC1BA"/>
    <a:srgbClr val="F79689"/>
    <a:srgbClr val="F8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22" autoAdjust="0"/>
    <p:restoredTop sz="93915" autoAdjust="0"/>
  </p:normalViewPr>
  <p:slideViewPr>
    <p:cSldViewPr snapToGrid="0">
      <p:cViewPr>
        <p:scale>
          <a:sx n="75" d="100"/>
          <a:sy n="75" d="100"/>
        </p:scale>
        <p:origin x="168" y="-252"/>
      </p:cViewPr>
      <p:guideLst>
        <p:guide pos="529"/>
        <p:guide orient="horz" pos="12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10248D-0950-4B80-B268-437C7D99497B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3F79EA-DFD0-4F86-ABF1-2B4907938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97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16E274-6C6E-6642-919E-CD4F0B1598BB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5569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A2AA71-BBA9-46B2-9608-3810D4257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B2C1F2-5F70-4F82-9EFD-7D962A4A1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BB5A56-10AA-4E1F-87B7-5F43FA137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5CBEB1-01C1-403D-9FE6-FF5B791BE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9EED02-C371-4448-B3D6-B543F24E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685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976BC-245A-4544-AF5F-9AF37019D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5685B8-18AA-4E48-AB1C-AA011D54D8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35DF40-B063-416B-AEBA-256A1FE7C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619F55-3505-4E8B-8FA5-08DA671F4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0C1E46-C87F-4304-86BA-6BCB97652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497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CB84D6-2A16-4F03-9821-821BDB8AF0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963491-44C4-4CA6-A1D3-F4F534F00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01490-1400-4917-BD89-A8EBCCD6A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33062A-683D-499B-B8D4-71894EF9F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F2CD1F-63FF-436B-934B-4B22F0881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010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ctrTitle"/>
          </p:nvPr>
        </p:nvSpPr>
        <p:spPr>
          <a:xfrm flipH="1">
            <a:off x="1219417" y="2578796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ubTitle" idx="1"/>
          </p:nvPr>
        </p:nvSpPr>
        <p:spPr>
          <a:xfrm flipH="1">
            <a:off x="850017" y="308790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ctrTitle" idx="2"/>
          </p:nvPr>
        </p:nvSpPr>
        <p:spPr>
          <a:xfrm flipH="1">
            <a:off x="1219417" y="4958561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3"/>
          </p:nvPr>
        </p:nvSpPr>
        <p:spPr>
          <a:xfrm flipH="1">
            <a:off x="682217" y="5469241"/>
            <a:ext cx="31552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ctrTitle" idx="4"/>
          </p:nvPr>
        </p:nvSpPr>
        <p:spPr>
          <a:xfrm flipH="1">
            <a:off x="5055600" y="2578796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5"/>
          </p:nvPr>
        </p:nvSpPr>
        <p:spPr>
          <a:xfrm flipH="1">
            <a:off x="4686200" y="308790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ctrTitle" idx="6"/>
          </p:nvPr>
        </p:nvSpPr>
        <p:spPr>
          <a:xfrm flipH="1">
            <a:off x="8855123" y="4958561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7"/>
          </p:nvPr>
        </p:nvSpPr>
        <p:spPr>
          <a:xfrm flipH="1">
            <a:off x="8485723" y="546924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ctrTitle" idx="8"/>
          </p:nvPr>
        </p:nvSpPr>
        <p:spPr>
          <a:xfrm flipH="1">
            <a:off x="5055600" y="4958561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9"/>
          </p:nvPr>
        </p:nvSpPr>
        <p:spPr>
          <a:xfrm flipH="1">
            <a:off x="4686200" y="546924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ctrTitle" idx="13"/>
          </p:nvPr>
        </p:nvSpPr>
        <p:spPr>
          <a:xfrm flipH="1">
            <a:off x="8855123" y="2578796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14"/>
          </p:nvPr>
        </p:nvSpPr>
        <p:spPr>
          <a:xfrm flipH="1">
            <a:off x="8485723" y="308790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title" idx="15"/>
          </p:nvPr>
        </p:nvSpPr>
        <p:spPr>
          <a:xfrm>
            <a:off x="415600" y="509465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3161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14">
            <a:extLst>
              <a:ext uri="{FF2B5EF4-FFF2-40B4-BE49-F238E27FC236}">
                <a16:creationId xmlns:a16="http://schemas.microsoft.com/office/drawing/2014/main" id="{14FB1898-5C39-284E-A562-CAE9D3C4323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458593" y="1136179"/>
            <a:ext cx="2215107" cy="39657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effectLst/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s-ES" dirty="0" err="1"/>
              <a:t>Drop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screen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  <p:sp>
        <p:nvSpPr>
          <p:cNvPr id="9" name="Marcador de posición de imagen 14">
            <a:extLst>
              <a:ext uri="{FF2B5EF4-FFF2-40B4-BE49-F238E27FC236}">
                <a16:creationId xmlns:a16="http://schemas.microsoft.com/office/drawing/2014/main" id="{9D9DB674-9E30-0440-BCD7-AEB475AFA3D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43316" y="4275986"/>
            <a:ext cx="2215107" cy="396570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1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s-ES" dirty="0" err="1"/>
              <a:t>Drop</a:t>
            </a:r>
            <a:r>
              <a:rPr lang="es-ES" dirty="0"/>
              <a:t> </a:t>
            </a:r>
            <a:r>
              <a:rPr lang="es-ES" dirty="0" err="1"/>
              <a:t>your</a:t>
            </a:r>
            <a:r>
              <a:rPr lang="es-ES" dirty="0"/>
              <a:t> </a:t>
            </a:r>
            <a:r>
              <a:rPr lang="es-ES" dirty="0" err="1"/>
              <a:t>screen</a:t>
            </a:r>
            <a:r>
              <a:rPr lang="es-ES" dirty="0"/>
              <a:t> </a:t>
            </a:r>
            <a:r>
              <a:rPr lang="es-ES" dirty="0" err="1"/>
              <a:t>here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49537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8D76D9-070F-4FA8-8FA7-051BF5153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804486-4D8E-45AE-B760-B793684F1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4A8E82-51CE-47FE-B05C-D0C9961C0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D1502E-1A38-4381-87EF-D11FAE18E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EDD58F-960F-4173-87AA-E04EE194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638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F3A7EC-4B91-47A0-B563-FE9E9FF89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D43157-5336-4D42-8658-B71E58D0D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BF9D58-A636-487F-A75F-8131EBA60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D143EF-C421-415A-9071-6E818EAFE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94B1B8-5031-4C53-B561-995E1812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107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ED518-4DC3-4072-9457-59200852E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BC15EB-CA7E-4B2A-94FC-8F1A854DFD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8814EE-04A4-44B9-8174-DE60299136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E5A2E6-A9A4-4AF9-A56C-3BDF3BBEC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37DC73-42E9-46EA-8A51-39838477B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7B5903-225B-4772-8DF5-830FE5F3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897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2580BC-FB5C-4932-8173-E2920E600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98AAEB-A10C-4EE1-8F58-0803B425E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B439F1-4482-42B5-8C4D-E47DAF0AE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FCEB1AA-AD42-4478-97C8-B35C4FCD7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E41D160-29AA-42AF-A287-937AB2037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4B80B5-30EC-4159-936E-28AD6219C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C9A0AA3-6EC2-4ADB-86C7-1D80DF6FA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1DF5B83-F877-41FD-9DC8-8B26656E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19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A2D7AD-2B4A-4174-876E-207F40995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17C663-5637-4407-9B11-79BC6D393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C3A31FE-0434-4B43-9BA9-821A1DD19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0CE05E-6FF0-48E5-95EA-9F3C01131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34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E3C0996-E9D4-4A4C-AFAD-2AAF20063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C249461-3CD6-44AF-9616-42FFAEB9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BDEE878-FC89-4CED-B855-8DFB17904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25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D104CC-30E2-42DE-B075-5CBD2496A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461EEA-E383-405A-B03B-465C03BC0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5A12E3-9A9A-44FC-917C-5359B31CB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EC55A2-BE26-463E-8A7B-C6AEAFD28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1691FD-B760-4573-9CC8-F8CB92BD0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08F95C-AD3C-4B58-BE78-AC8C2A030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76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E6501-8FEB-4F26-A8BF-CFE92A192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76779B8-C2F4-42DB-BA9E-2799EA1BD6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DBE7F3-649F-45B2-8055-E047FD118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2F5323-04F1-4DB0-BE51-1DEC7F068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52DCA7-5602-4079-A304-2449561D1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4C873D-DDF6-4B51-9462-F36E6B730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8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5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D6D7D8-F1E5-487F-B59D-59831058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4E14DE-8019-4357-8076-CB59FCDE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D58B60-087B-4C1E-844C-AC1E02B366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52DB2-B8F4-4E8F-8B5D-034D528EE5F4}" type="datetimeFigureOut">
              <a:rPr lang="ko-KR" altLang="en-US" smtClean="0"/>
              <a:t>2020-06-03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BB8AB-3B1F-49F2-9CEA-B70B721803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85896D-D6A7-4F4F-A3C8-97C455222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287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udy At Home during this lockdown: CBSE Class 12, 11, 10, 9, 8, 7 ...">
            <a:extLst>
              <a:ext uri="{FF2B5EF4-FFF2-40B4-BE49-F238E27FC236}">
                <a16:creationId xmlns:a16="http://schemas.microsoft.com/office/drawing/2014/main" id="{C041E070-2C5F-4DC7-8D46-A38DF124E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33072"/>
            <a:ext cx="12192000" cy="8248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27FCEF9-DBF1-4B62-A1F5-16DCF691D138}"/>
              </a:ext>
            </a:extLst>
          </p:cNvPr>
          <p:cNvSpPr/>
          <p:nvPr/>
        </p:nvSpPr>
        <p:spPr>
          <a:xfrm>
            <a:off x="0" y="-180753"/>
            <a:ext cx="12192000" cy="7567259"/>
          </a:xfrm>
          <a:prstGeom prst="rect">
            <a:avLst/>
          </a:prstGeom>
          <a:solidFill>
            <a:schemeClr val="bg2">
              <a:lumMod val="75000"/>
              <a:alpha val="49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558D87-7D2F-4F27-B37E-9FB4E9F4165C}"/>
              </a:ext>
            </a:extLst>
          </p:cNvPr>
          <p:cNvSpPr/>
          <p:nvPr/>
        </p:nvSpPr>
        <p:spPr>
          <a:xfrm>
            <a:off x="0" y="2457977"/>
            <a:ext cx="12192000" cy="225034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2">
                  <a:lumMod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53FC38-494C-40CF-B709-8B22D5F96FC2}"/>
              </a:ext>
            </a:extLst>
          </p:cNvPr>
          <p:cNvSpPr txBox="1"/>
          <p:nvPr/>
        </p:nvSpPr>
        <p:spPr>
          <a:xfrm>
            <a:off x="133519" y="2652588"/>
            <a:ext cx="30211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포스코 청년 </a:t>
            </a:r>
            <a:r>
              <a:rPr lang="en-US" altLang="ko-KR" sz="16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AI·Bigdata </a:t>
            </a:r>
            <a:r>
              <a:rPr lang="ko-KR" altLang="en-US" sz="16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아카데미</a:t>
            </a:r>
            <a:endParaRPr lang="ko-KR" altLang="en-US" sz="1600" b="1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제목 5">
            <a:extLst>
              <a:ext uri="{FF2B5EF4-FFF2-40B4-BE49-F238E27FC236}">
                <a16:creationId xmlns:a16="http://schemas.microsoft.com/office/drawing/2014/main" id="{27C0BD0B-D440-4DE5-BFCE-B8168F0A73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42575"/>
            <a:ext cx="9144000" cy="9486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altLang="ko-KR" sz="4300" b="1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SWiM</a:t>
            </a:r>
            <a:r>
              <a:rPr lang="en-US" altLang="ko-KR" sz="43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Study </a:t>
            </a:r>
            <a:r>
              <a:rPr lang="en-US" altLang="ko-KR" sz="4300" b="1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WIth</a:t>
            </a:r>
            <a:r>
              <a:rPr lang="en-US" altLang="ko-KR" sz="4300" b="1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Me</a:t>
            </a:r>
            <a:endParaRPr lang="ko-KR" altLang="en-US" sz="43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부제목 7">
            <a:extLst>
              <a:ext uri="{FF2B5EF4-FFF2-40B4-BE49-F238E27FC236}">
                <a16:creationId xmlns:a16="http://schemas.microsoft.com/office/drawing/2014/main" id="{87A25ACF-EE88-4864-871C-923AFD110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4680" y="4089701"/>
            <a:ext cx="5882640" cy="1077154"/>
          </a:xfrm>
        </p:spPr>
        <p:txBody>
          <a:bodyPr>
            <a:normAutofit/>
          </a:bodyPr>
          <a:lstStyle/>
          <a:p>
            <a:pPr algn="ctr"/>
            <a:r>
              <a:rPr lang="en-US" altLang="ko-KR" sz="18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Pose estimation</a:t>
            </a:r>
            <a:r>
              <a:rPr lang="ko-KR" altLang="en-US" sz="18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을 활용한 비대면 독서실 어플리케이션</a:t>
            </a:r>
            <a:endParaRPr lang="ko-KR" altLang="en-US" sz="1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7749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BFBF09C-68B1-4C1E-8E55-191703AEF855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Ⅵ.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프로젝트 결과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AC07B880-B8FE-42DF-B946-9AC68BDDD3A4}"/>
              </a:ext>
            </a:extLst>
          </p:cNvPr>
          <p:cNvSpPr txBox="1">
            <a:spLocks/>
          </p:cNvSpPr>
          <p:nvPr/>
        </p:nvSpPr>
        <p:spPr>
          <a:xfrm>
            <a:off x="823043" y="1215786"/>
            <a:ext cx="10519871" cy="461720"/>
          </a:xfrm>
          <a:prstGeom prst="rect">
            <a:avLst/>
          </a:prstGeom>
          <a:solidFill>
            <a:schemeClr val="accent4">
              <a:lumMod val="60000"/>
              <a:lumOff val="40000"/>
              <a:alpha val="7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20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C7F8A0-8D7D-41C3-BF38-B85FBD1F5899}"/>
              </a:ext>
            </a:extLst>
          </p:cNvPr>
          <p:cNvSpPr/>
          <p:nvPr/>
        </p:nvSpPr>
        <p:spPr>
          <a:xfrm>
            <a:off x="5566046" y="1297064"/>
            <a:ext cx="1059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결과 정리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5369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BFBF09C-68B1-4C1E-8E55-191703AEF855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V.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기대효과 및 응용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8765E83-EB92-4EB0-A0E1-91AC13782F23}"/>
              </a:ext>
            </a:extLst>
          </p:cNvPr>
          <p:cNvSpPr/>
          <p:nvPr/>
        </p:nvSpPr>
        <p:spPr>
          <a:xfrm>
            <a:off x="6425352" y="961970"/>
            <a:ext cx="5299827" cy="5328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사용자 학습 퍼포먼스 향상</a:t>
            </a:r>
            <a:endParaRPr lang="ko-KR" altLang="en-US" sz="2000" b="1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B5E8FEB-ADEB-4096-B7C6-9A78C73A8526}"/>
              </a:ext>
            </a:extLst>
          </p:cNvPr>
          <p:cNvSpPr txBox="1">
            <a:spLocks/>
          </p:cNvSpPr>
          <p:nvPr/>
        </p:nvSpPr>
        <p:spPr>
          <a:xfrm>
            <a:off x="714229" y="3732518"/>
            <a:ext cx="4719283" cy="9606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학습 집중도 데이터를 활용한 </a:t>
            </a:r>
            <a:b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체계적인 학습 전략 수립 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6142287-A0CD-46D0-8833-B6E8DA605BBB}"/>
              </a:ext>
            </a:extLst>
          </p:cNvPr>
          <p:cNvSpPr txBox="1">
            <a:spLocks/>
          </p:cNvSpPr>
          <p:nvPr/>
        </p:nvSpPr>
        <p:spPr>
          <a:xfrm>
            <a:off x="714230" y="5056713"/>
            <a:ext cx="4719283" cy="9606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학습 중 스마트폰 사용 억제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2631200-8EE4-403D-98F2-2C6E55F68D37}"/>
              </a:ext>
            </a:extLst>
          </p:cNvPr>
          <p:cNvSpPr/>
          <p:nvPr/>
        </p:nvSpPr>
        <p:spPr>
          <a:xfrm>
            <a:off x="448345" y="2170545"/>
            <a:ext cx="5299827" cy="4272200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ECA735E-C55D-4648-91EF-18E5A2FDAA07}"/>
              </a:ext>
            </a:extLst>
          </p:cNvPr>
          <p:cNvSpPr/>
          <p:nvPr/>
        </p:nvSpPr>
        <p:spPr>
          <a:xfrm>
            <a:off x="6425358" y="2170543"/>
            <a:ext cx="5299825" cy="4272200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F6A589A3-2072-481C-AA45-B710072787AF}"/>
              </a:ext>
            </a:extLst>
          </p:cNvPr>
          <p:cNvSpPr txBox="1">
            <a:spLocks/>
          </p:cNvSpPr>
          <p:nvPr/>
        </p:nvSpPr>
        <p:spPr>
          <a:xfrm>
            <a:off x="6740013" y="2429047"/>
            <a:ext cx="4719283" cy="9606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집중 시간 공유를 통한 언택트 스터디 플랫폼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8BB635-0F28-42F5-907A-345977149D8C}"/>
              </a:ext>
            </a:extLst>
          </p:cNvPr>
          <p:cNvSpPr/>
          <p:nvPr/>
        </p:nvSpPr>
        <p:spPr>
          <a:xfrm>
            <a:off x="6425354" y="1561270"/>
            <a:ext cx="5299825" cy="5328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새로운 학습 플랫폼</a:t>
            </a:r>
            <a:endParaRPr lang="ko-KR" altLang="en-US" sz="2000" b="1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78C76674-7D7E-479F-AADD-FFEF8A4098A3}"/>
              </a:ext>
            </a:extLst>
          </p:cNvPr>
          <p:cNvSpPr txBox="1">
            <a:spLocks/>
          </p:cNvSpPr>
          <p:nvPr/>
        </p:nvSpPr>
        <p:spPr>
          <a:xfrm>
            <a:off x="714232" y="2429046"/>
            <a:ext cx="4719283" cy="9606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사용자의 실질적인 공부 시간 자동 측정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16091F82-B7D3-4762-AC6C-66507FCFDAB1}"/>
              </a:ext>
            </a:extLst>
          </p:cNvPr>
          <p:cNvSpPr txBox="1">
            <a:spLocks/>
          </p:cNvSpPr>
          <p:nvPr/>
        </p:nvSpPr>
        <p:spPr>
          <a:xfrm>
            <a:off x="6715626" y="5035993"/>
            <a:ext cx="4719283" cy="9813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온라인 테스트 컨닝 방지 기능을 통한 </a:t>
            </a:r>
            <a:b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비대면 시험 플랫폼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E9D8E459-2E79-468B-9897-FA37382539AD}"/>
              </a:ext>
            </a:extLst>
          </p:cNvPr>
          <p:cNvSpPr txBox="1">
            <a:spLocks/>
          </p:cNvSpPr>
          <p:nvPr/>
        </p:nvSpPr>
        <p:spPr>
          <a:xfrm>
            <a:off x="6715627" y="3732520"/>
            <a:ext cx="4719283" cy="9606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학교</a:t>
            </a:r>
            <a: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-</a:t>
            </a: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학원</a:t>
            </a:r>
            <a: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-</a:t>
            </a: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학부모 데이터 공유를 통한</a:t>
            </a:r>
            <a:b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종합 입시 솔루션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BA54A42-230A-4671-9B70-BC373104BF63}"/>
              </a:ext>
            </a:extLst>
          </p:cNvPr>
          <p:cNvSpPr/>
          <p:nvPr/>
        </p:nvSpPr>
        <p:spPr>
          <a:xfrm>
            <a:off x="448345" y="1337701"/>
            <a:ext cx="5299827" cy="5328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소비자 비용 절감</a:t>
            </a:r>
            <a:endParaRPr lang="ko-KR" altLang="en-US" sz="2000" b="1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A8FE06-98B0-4C6A-9442-4C0800572F72}"/>
              </a:ext>
            </a:extLst>
          </p:cNvPr>
          <p:cNvSpPr txBox="1"/>
          <p:nvPr/>
        </p:nvSpPr>
        <p:spPr>
          <a:xfrm>
            <a:off x="4674168" y="1035468"/>
            <a:ext cx="725156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500" dirty="0">
                <a:solidFill>
                  <a:srgbClr val="C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수정</a:t>
            </a:r>
            <a:r>
              <a:rPr lang="en-US" altLang="ko-KR" sz="11500" dirty="0">
                <a:solidFill>
                  <a:srgbClr val="C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1500" dirty="0">
                <a:solidFill>
                  <a:srgbClr val="C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아직 </a:t>
            </a:r>
            <a:r>
              <a:rPr lang="en-US" altLang="ko-KR" sz="11500" dirty="0">
                <a:solidFill>
                  <a:srgbClr val="C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X</a:t>
            </a:r>
            <a:endParaRPr lang="ko-KR" altLang="en-US" sz="11500" dirty="0">
              <a:solidFill>
                <a:srgbClr val="C000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6112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BFBF09C-68B1-4C1E-8E55-191703AEF855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VI.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개선방향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BA58C878-4D52-48DE-BC65-C7C65D79F6A7}"/>
              </a:ext>
            </a:extLst>
          </p:cNvPr>
          <p:cNvSpPr txBox="1">
            <a:spLocks/>
          </p:cNvSpPr>
          <p:nvPr/>
        </p:nvSpPr>
        <p:spPr>
          <a:xfrm>
            <a:off x="823043" y="1215786"/>
            <a:ext cx="10519871" cy="461720"/>
          </a:xfrm>
          <a:prstGeom prst="rect">
            <a:avLst/>
          </a:prstGeom>
          <a:solidFill>
            <a:schemeClr val="accent4">
              <a:lumMod val="60000"/>
              <a:lumOff val="40000"/>
              <a:alpha val="7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20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9086B84-6700-4FB8-BC98-F42D4E7EEA37}"/>
              </a:ext>
            </a:extLst>
          </p:cNvPr>
          <p:cNvSpPr/>
          <p:nvPr/>
        </p:nvSpPr>
        <p:spPr>
          <a:xfrm>
            <a:off x="5566046" y="1297064"/>
            <a:ext cx="1059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결과 정리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8056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0E63F1-DD2D-4F2E-ABFB-631C12E0F015}"/>
              </a:ext>
            </a:extLst>
          </p:cNvPr>
          <p:cNvSpPr txBox="1"/>
          <p:nvPr/>
        </p:nvSpPr>
        <p:spPr>
          <a:xfrm>
            <a:off x="474436" y="1321922"/>
            <a:ext cx="228620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감사</a:t>
            </a:r>
            <a:endParaRPr lang="en-US" altLang="ko-KR" sz="6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ko-KR" altLang="en-US" sz="6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합니다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CD6A1AD-D650-42B2-B5A6-5D4CBCD79EF3}"/>
              </a:ext>
            </a:extLst>
          </p:cNvPr>
          <p:cNvGrpSpPr/>
          <p:nvPr/>
        </p:nvGrpSpPr>
        <p:grpSpPr>
          <a:xfrm>
            <a:off x="474436" y="5536078"/>
            <a:ext cx="2794730" cy="553998"/>
            <a:chOff x="474436" y="4507378"/>
            <a:chExt cx="2794730" cy="553998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54F6C8C-6A8A-423F-A51B-BC501986E933}"/>
                </a:ext>
              </a:extLst>
            </p:cNvPr>
            <p:cNvGrpSpPr/>
            <p:nvPr/>
          </p:nvGrpSpPr>
          <p:grpSpPr>
            <a:xfrm>
              <a:off x="474436" y="4507378"/>
              <a:ext cx="2794730" cy="276999"/>
              <a:chOff x="474436" y="4230379"/>
              <a:chExt cx="2794730" cy="276999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92E2DCF-5AFE-461C-B48A-76597961736F}"/>
                  </a:ext>
                </a:extLst>
              </p:cNvPr>
              <p:cNvSpPr txBox="1"/>
              <p:nvPr/>
            </p:nvSpPr>
            <p:spPr>
              <a:xfrm>
                <a:off x="474436" y="4230379"/>
                <a:ext cx="83715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OTF Bold" panose="020B0600000101010101" pitchFamily="34" charset="-127"/>
                    <a:ea typeface="나눔스퀘어OTF Bold" panose="020B0600000101010101" pitchFamily="34" charset="-127"/>
                  </a:rPr>
                  <a:t>PROJECT</a:t>
                </a:r>
                <a:endParaRPr lang="ko-KR" altLang="en-US" sz="12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B2459DC-1074-45D4-99C8-FEC4B69381B6}"/>
                  </a:ext>
                </a:extLst>
              </p:cNvPr>
              <p:cNvSpPr txBox="1"/>
              <p:nvPr/>
            </p:nvSpPr>
            <p:spPr>
              <a:xfrm>
                <a:off x="1795236" y="4230379"/>
                <a:ext cx="147393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OTF Bold" panose="020B0600000101010101" pitchFamily="34" charset="-127"/>
                    <a:ea typeface="나눔스퀘어OTF Bold" panose="020B0600000101010101" pitchFamily="34" charset="-127"/>
                  </a:rPr>
                  <a:t>POSCO AI Project</a:t>
                </a:r>
                <a:endParaRPr lang="ko-KR" altLang="en-US" sz="12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endParaRPr>
              </a:p>
            </p:txBody>
          </p: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9CFF1F58-938B-4CC6-9433-9E5B104A4FD6}"/>
                </a:ext>
              </a:extLst>
            </p:cNvPr>
            <p:cNvGrpSpPr/>
            <p:nvPr/>
          </p:nvGrpSpPr>
          <p:grpSpPr>
            <a:xfrm>
              <a:off x="474436" y="4784377"/>
              <a:ext cx="2252465" cy="276999"/>
              <a:chOff x="474436" y="4230379"/>
              <a:chExt cx="2252465" cy="276999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22AC234-48D2-4A72-87BA-728E86255F4A}"/>
                  </a:ext>
                </a:extLst>
              </p:cNvPr>
              <p:cNvSpPr txBox="1"/>
              <p:nvPr/>
            </p:nvSpPr>
            <p:spPr>
              <a:xfrm>
                <a:off x="474436" y="4230379"/>
                <a:ext cx="56496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OTF Bold" panose="020B0600000101010101" pitchFamily="34" charset="-127"/>
                    <a:ea typeface="나눔스퀘어OTF Bold" panose="020B0600000101010101" pitchFamily="34" charset="-127"/>
                  </a:rPr>
                  <a:t>DATE</a:t>
                </a:r>
                <a:endParaRPr lang="ko-KR" altLang="en-US" sz="12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AE8AD0C-5BC4-4B72-A77D-B394188F85D7}"/>
                  </a:ext>
                </a:extLst>
              </p:cNvPr>
              <p:cNvSpPr txBox="1"/>
              <p:nvPr/>
            </p:nvSpPr>
            <p:spPr>
              <a:xfrm>
                <a:off x="1795236" y="4230379"/>
                <a:ext cx="93166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OTF Bold" panose="020B0600000101010101" pitchFamily="34" charset="-127"/>
                    <a:ea typeface="나눔스퀘어OTF Bold" panose="020B0600000101010101" pitchFamily="34" charset="-127"/>
                  </a:rPr>
                  <a:t>2020.06.04</a:t>
                </a:r>
                <a:endParaRPr lang="ko-KR" altLang="en-US" sz="12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endParaRPr>
              </a:p>
            </p:txBody>
          </p:sp>
        </p:grpSp>
      </p:grp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9FD09B3-35B9-4A35-961C-FE390FB85B25}"/>
              </a:ext>
            </a:extLst>
          </p:cNvPr>
          <p:cNvCxnSpPr/>
          <p:nvPr/>
        </p:nvCxnSpPr>
        <p:spPr>
          <a:xfrm>
            <a:off x="546980" y="6445676"/>
            <a:ext cx="1109804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991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n 25">
            <a:extLst>
              <a:ext uri="{FF2B5EF4-FFF2-40B4-BE49-F238E27FC236}">
                <a16:creationId xmlns:a16="http://schemas.microsoft.com/office/drawing/2014/main" id="{33A74D2D-3CE8-5646-9F3A-8435962C28E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6786" y="660782"/>
            <a:ext cx="3342071" cy="5961629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CCFC26F9-3D5C-994B-ADBC-E8CD1E0BF333}"/>
              </a:ext>
            </a:extLst>
          </p:cNvPr>
          <p:cNvSpPr txBox="1"/>
          <p:nvPr/>
        </p:nvSpPr>
        <p:spPr>
          <a:xfrm>
            <a:off x="620580" y="5893696"/>
            <a:ext cx="53356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b="1" spc="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TEAM3</a:t>
            </a:r>
            <a:endParaRPr lang="es-ES" sz="300" b="1" spc="6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EDB0F97-442F-8447-ADC8-FE0EA55CB876}"/>
              </a:ext>
            </a:extLst>
          </p:cNvPr>
          <p:cNvSpPr txBox="1"/>
          <p:nvPr/>
        </p:nvSpPr>
        <p:spPr>
          <a:xfrm>
            <a:off x="620580" y="553417"/>
            <a:ext cx="36357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800" b="1" spc="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POSCO AI</a:t>
            </a:r>
            <a:r>
              <a:rPr lang="es-ES" sz="800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〮</a:t>
            </a:r>
            <a:r>
              <a:rPr lang="es-ES" sz="800" b="1" spc="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BIGDATA ACADEMY</a:t>
            </a:r>
            <a:endParaRPr lang="es-ES" sz="100" b="1" spc="6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41" name="Marcador de posición de imagen 40">
            <a:extLst>
              <a:ext uri="{FF2B5EF4-FFF2-40B4-BE49-F238E27FC236}">
                <a16:creationId xmlns:a16="http://schemas.microsoft.com/office/drawing/2014/main" id="{F2999778-390A-504C-A283-8771F11F7F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60267" y="1647808"/>
            <a:ext cx="2215107" cy="3965703"/>
          </a:xfrm>
          <a:solidFill>
            <a:schemeClr val="bg1"/>
          </a:solidFill>
        </p:spPr>
      </p:sp>
      <p:sp>
        <p:nvSpPr>
          <p:cNvPr id="9" name="CuadroTexto 106">
            <a:extLst>
              <a:ext uri="{FF2B5EF4-FFF2-40B4-BE49-F238E27FC236}">
                <a16:creationId xmlns:a16="http://schemas.microsoft.com/office/drawing/2014/main" id="{C33450BD-6FFF-4D79-BB53-F718FB32B21D}"/>
              </a:ext>
            </a:extLst>
          </p:cNvPr>
          <p:cNvSpPr txBox="1"/>
          <p:nvPr/>
        </p:nvSpPr>
        <p:spPr>
          <a:xfrm>
            <a:off x="3748903" y="4162605"/>
            <a:ext cx="429365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400" b="1" dirty="0">
                <a:solidFill>
                  <a:schemeClr val="accent2"/>
                </a:solidFill>
                <a:latin typeface="Kool Beans" panose="02000000000000000000" pitchFamily="2" charset="0"/>
                <a:cs typeface="MV Boli" panose="02000500030200090000" pitchFamily="2" charset="0"/>
              </a:rPr>
              <a:t>Study with Me</a:t>
            </a: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8DE33A3C-86F6-4E2D-99B9-E3AACC2187DA}"/>
              </a:ext>
            </a:extLst>
          </p:cNvPr>
          <p:cNvSpPr/>
          <p:nvPr/>
        </p:nvSpPr>
        <p:spPr>
          <a:xfrm>
            <a:off x="8113271" y="2835137"/>
            <a:ext cx="1655468" cy="1655468"/>
          </a:xfrm>
          <a:prstGeom prst="ellipse">
            <a:avLst/>
          </a:prstGeom>
          <a:solidFill>
            <a:srgbClr val="96E4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9" name="그림 58" descr="음식, 그리기이(가) 표시된 사진&#10;&#10;자동 생성된 설명">
            <a:extLst>
              <a:ext uri="{FF2B5EF4-FFF2-40B4-BE49-F238E27FC236}">
                <a16:creationId xmlns:a16="http://schemas.microsoft.com/office/drawing/2014/main" id="{192D8447-0CCA-4875-BE3E-8F7A872234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842" y="2639724"/>
            <a:ext cx="1981869" cy="1981869"/>
          </a:xfrm>
          <a:prstGeom prst="rect">
            <a:avLst/>
          </a:prstGeom>
        </p:spPr>
      </p:pic>
      <p:sp>
        <p:nvSpPr>
          <p:cNvPr id="10" name="Rectángulo 14">
            <a:extLst>
              <a:ext uri="{FF2B5EF4-FFF2-40B4-BE49-F238E27FC236}">
                <a16:creationId xmlns:a16="http://schemas.microsoft.com/office/drawing/2014/main" id="{D60C150B-024F-4644-B119-2535BF2A42E5}"/>
              </a:ext>
            </a:extLst>
          </p:cNvPr>
          <p:cNvSpPr/>
          <p:nvPr/>
        </p:nvSpPr>
        <p:spPr>
          <a:xfrm>
            <a:off x="1620318" y="3306794"/>
            <a:ext cx="6351524" cy="1163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080"/>
              </a:lnSpc>
            </a:pPr>
            <a:r>
              <a:rPr lang="es-ES" sz="16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Kool Beans" panose="02000000000000000000" pitchFamily="2" charset="0"/>
                <a:ea typeface="DX새날B" panose="02020600000000000000" pitchFamily="18" charset="-127"/>
                <a:cs typeface="Arial" panose="020B0604020202020204" pitchFamily="34" charset="0"/>
              </a:rPr>
              <a:t>SWiM</a:t>
            </a:r>
          </a:p>
        </p:txBody>
      </p:sp>
    </p:spTree>
    <p:extLst>
      <p:ext uri="{BB962C8B-B14F-4D97-AF65-F5344CB8AC3E}">
        <p14:creationId xmlns:p14="http://schemas.microsoft.com/office/powerpoint/2010/main" val="100284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D31D2A4-E300-49B6-8EB4-A3F2908ADED1}"/>
              </a:ext>
            </a:extLst>
          </p:cNvPr>
          <p:cNvSpPr/>
          <p:nvPr/>
        </p:nvSpPr>
        <p:spPr>
          <a:xfrm>
            <a:off x="6555617" y="2055915"/>
            <a:ext cx="4588096" cy="2975304"/>
          </a:xfrm>
          <a:prstGeom prst="rect">
            <a:avLst/>
          </a:prstGeom>
          <a:solidFill>
            <a:srgbClr val="D3DC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B7DA62-3A77-417C-B575-C76EE8A50DFF}"/>
              </a:ext>
            </a:extLst>
          </p:cNvPr>
          <p:cNvSpPr/>
          <p:nvPr/>
        </p:nvSpPr>
        <p:spPr>
          <a:xfrm>
            <a:off x="1062806" y="2091152"/>
            <a:ext cx="4594893" cy="2939874"/>
          </a:xfrm>
          <a:prstGeom prst="rect">
            <a:avLst/>
          </a:prstGeom>
          <a:solidFill>
            <a:srgbClr val="C6C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제목 1">
            <a:extLst>
              <a:ext uri="{FF2B5EF4-FFF2-40B4-BE49-F238E27FC236}">
                <a16:creationId xmlns:a16="http://schemas.microsoft.com/office/drawing/2014/main" id="{E0F887B9-32AC-49A3-8FF3-FD2A97F268BF}"/>
              </a:ext>
            </a:extLst>
          </p:cNvPr>
          <p:cNvSpPr txBox="1">
            <a:spLocks/>
          </p:cNvSpPr>
          <p:nvPr/>
        </p:nvSpPr>
        <p:spPr>
          <a:xfrm>
            <a:off x="6555617" y="5036456"/>
            <a:ext cx="4588096" cy="388568"/>
          </a:xfrm>
          <a:prstGeom prst="rect">
            <a:avLst/>
          </a:prstGeom>
          <a:solidFill>
            <a:srgbClr val="9EADE8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endParaRPr lang="en-US" altLang="ko-KR" sz="14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D331D55A-3DD4-4C67-A64B-C73D489974D3}"/>
              </a:ext>
            </a:extLst>
          </p:cNvPr>
          <p:cNvSpPr txBox="1">
            <a:spLocks/>
          </p:cNvSpPr>
          <p:nvPr/>
        </p:nvSpPr>
        <p:spPr>
          <a:xfrm>
            <a:off x="1062806" y="5036456"/>
            <a:ext cx="4594893" cy="388568"/>
          </a:xfrm>
          <a:prstGeom prst="rect">
            <a:avLst/>
          </a:prstGeom>
          <a:solidFill>
            <a:srgbClr val="9EADE8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endParaRPr lang="en-US" altLang="ko-KR" sz="14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5FDFE6-A1CC-4017-9BEF-B6D2D2663433}"/>
              </a:ext>
            </a:extLst>
          </p:cNvPr>
          <p:cNvSpPr txBox="1"/>
          <p:nvPr/>
        </p:nvSpPr>
        <p:spPr>
          <a:xfrm>
            <a:off x="1588244" y="4997507"/>
            <a:ext cx="354401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TV, </a:t>
            </a:r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게임기</a:t>
            </a: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등 방해요소로 자기통제력 상실</a:t>
            </a:r>
            <a:endParaRPr lang="en-US" altLang="ko-KR" sz="1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BF65F09D-392E-496D-AEA9-D26182569D8C}"/>
              </a:ext>
            </a:extLst>
          </p:cNvPr>
          <p:cNvSpPr/>
          <p:nvPr/>
        </p:nvSpPr>
        <p:spPr>
          <a:xfrm rot="5400000">
            <a:off x="5926975" y="5406367"/>
            <a:ext cx="338049" cy="329461"/>
          </a:xfrm>
          <a:prstGeom prst="rightArrow">
            <a:avLst>
              <a:gd name="adj1" fmla="val 50000"/>
              <a:gd name="adj2" fmla="val 54092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26" name="Picture 2" descr="카공족' 대학생들이 바라보는 'NO 스터디존' 카페는? : 네이버 포스트">
            <a:extLst>
              <a:ext uri="{FF2B5EF4-FFF2-40B4-BE49-F238E27FC236}">
                <a16:creationId xmlns:a16="http://schemas.microsoft.com/office/drawing/2014/main" id="{3C8A0A31-F43C-4A1F-BC9F-E16E069C75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6" t="-1102" r="4585" b="2670"/>
          <a:stretch/>
        </p:blipFill>
        <p:spPr bwMode="auto">
          <a:xfrm>
            <a:off x="6775443" y="2274908"/>
            <a:ext cx="4148445" cy="2651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CD6A3A2-026A-47C7-A378-242D7B5EE193}"/>
              </a:ext>
            </a:extLst>
          </p:cNvPr>
          <p:cNvSpPr txBox="1"/>
          <p:nvPr/>
        </p:nvSpPr>
        <p:spPr>
          <a:xfrm>
            <a:off x="6907216" y="4997507"/>
            <a:ext cx="3721520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코로나 감염 위험</a:t>
            </a:r>
            <a:endParaRPr lang="en-US" altLang="ko-KR" sz="1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B7D1B4E9-58B8-4BED-9101-AEAD0AE0EB5A}"/>
              </a:ext>
            </a:extLst>
          </p:cNvPr>
          <p:cNvSpPr/>
          <p:nvPr/>
        </p:nvSpPr>
        <p:spPr>
          <a:xfrm>
            <a:off x="839787" y="5783300"/>
            <a:ext cx="10477499" cy="494789"/>
          </a:xfrm>
          <a:prstGeom prst="roundRect">
            <a:avLst>
              <a:gd name="adj" fmla="val 29829"/>
            </a:avLst>
          </a:prstGeom>
          <a:solidFill>
            <a:schemeClr val="accent5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27B0FCC9-4C76-452A-973F-61B36EDBABD0}"/>
              </a:ext>
            </a:extLst>
          </p:cNvPr>
          <p:cNvSpPr txBox="1">
            <a:spLocks/>
          </p:cNvSpPr>
          <p:nvPr/>
        </p:nvSpPr>
        <p:spPr>
          <a:xfrm>
            <a:off x="839788" y="1215786"/>
            <a:ext cx="10477500" cy="461720"/>
          </a:xfrm>
          <a:prstGeom prst="rect">
            <a:avLst/>
          </a:prstGeom>
          <a:solidFill>
            <a:schemeClr val="accent4">
              <a:lumMod val="60000"/>
              <a:lumOff val="40000"/>
              <a:alpha val="7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20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E20144-B338-4A7E-A53E-6E3DBC64A24B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l.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프로젝트 개요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7A385C8-EF3B-4938-B2A2-70AF8B1CA8A9}"/>
              </a:ext>
            </a:extLst>
          </p:cNvPr>
          <p:cNvSpPr/>
          <p:nvPr/>
        </p:nvSpPr>
        <p:spPr>
          <a:xfrm>
            <a:off x="5106787" y="5877189"/>
            <a:ext cx="19784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적절한 학습 장소 필요</a:t>
            </a:r>
            <a:endParaRPr lang="en-US" altLang="ko-KR" sz="16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EEE6E48-0F12-4C20-A3E6-F56E6A6543EB}"/>
              </a:ext>
            </a:extLst>
          </p:cNvPr>
          <p:cNvSpPr/>
          <p:nvPr/>
        </p:nvSpPr>
        <p:spPr>
          <a:xfrm>
            <a:off x="5335215" y="1286081"/>
            <a:ext cx="15215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코로나</a:t>
            </a:r>
            <a:r>
              <a:rPr lang="en-US" altLang="ko-KR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19 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확산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41849840-8795-4689-BD4D-9A8581EFE794}"/>
              </a:ext>
            </a:extLst>
          </p:cNvPr>
          <p:cNvSpPr/>
          <p:nvPr/>
        </p:nvSpPr>
        <p:spPr>
          <a:xfrm>
            <a:off x="7331108" y="1846431"/>
            <a:ext cx="3037114" cy="428477"/>
          </a:xfrm>
          <a:prstGeom prst="roundRect">
            <a:avLst>
              <a:gd name="adj" fmla="val 29004"/>
            </a:avLst>
          </a:prstGeom>
          <a:solidFill>
            <a:srgbClr val="C6C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E00691A-4B34-4BBA-A0F8-F14A62107942}"/>
              </a:ext>
            </a:extLst>
          </p:cNvPr>
          <p:cNvSpPr/>
          <p:nvPr/>
        </p:nvSpPr>
        <p:spPr>
          <a:xfrm>
            <a:off x="8218723" y="1874139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카공족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증가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2231460-0A5A-49E1-8EA5-0E15840D8E05}"/>
              </a:ext>
            </a:extLst>
          </p:cNvPr>
          <p:cNvSpPr/>
          <p:nvPr/>
        </p:nvSpPr>
        <p:spPr>
          <a:xfrm>
            <a:off x="1149200" y="2178697"/>
            <a:ext cx="4404577" cy="27647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Picture 6" descr="서산시립도서관 &quot;코로나19 걱정되시죠? 전자책 이용하세요&quot; | 연합뉴스">
            <a:extLst>
              <a:ext uri="{FF2B5EF4-FFF2-40B4-BE49-F238E27FC236}">
                <a16:creationId xmlns:a16="http://schemas.microsoft.com/office/drawing/2014/main" id="{EBBC18A9-8658-495E-9943-24FE081D92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" r="2" b="-683"/>
          <a:stretch/>
        </p:blipFill>
        <p:spPr bwMode="auto">
          <a:xfrm>
            <a:off x="1329999" y="2315729"/>
            <a:ext cx="4030418" cy="2533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292AD45-B54C-403E-917D-A53E63584A0D}"/>
              </a:ext>
            </a:extLst>
          </p:cNvPr>
          <p:cNvSpPr/>
          <p:nvPr/>
        </p:nvSpPr>
        <p:spPr>
          <a:xfrm>
            <a:off x="1845240" y="2094943"/>
            <a:ext cx="3037114" cy="413100"/>
          </a:xfrm>
          <a:prstGeom prst="roundRect">
            <a:avLst>
              <a:gd name="adj" fmla="val 29004"/>
            </a:avLst>
          </a:prstGeom>
          <a:solidFill>
            <a:srgbClr val="C6C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5D00B41-BA03-4858-9FFB-EBA77DD11565}"/>
              </a:ext>
            </a:extLst>
          </p:cNvPr>
          <p:cNvSpPr/>
          <p:nvPr/>
        </p:nvSpPr>
        <p:spPr>
          <a:xfrm>
            <a:off x="2497214" y="2116827"/>
            <a:ext cx="1733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재택 학습자</a:t>
            </a:r>
            <a:r>
              <a:rPr lang="en-US" altLang="ko-KR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증가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0D32808-FC40-4E69-8DFD-ABEF3F2987A4}"/>
              </a:ext>
            </a:extLst>
          </p:cNvPr>
          <p:cNvCxnSpPr/>
          <p:nvPr/>
        </p:nvCxnSpPr>
        <p:spPr>
          <a:xfrm>
            <a:off x="1149200" y="842623"/>
            <a:ext cx="9322857" cy="513363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7E1AEEA-4887-43AD-9FA3-498F60C0765B}"/>
              </a:ext>
            </a:extLst>
          </p:cNvPr>
          <p:cNvCxnSpPr>
            <a:cxnSpLocks/>
          </p:cNvCxnSpPr>
          <p:nvPr/>
        </p:nvCxnSpPr>
        <p:spPr>
          <a:xfrm flipH="1">
            <a:off x="1627900" y="642257"/>
            <a:ext cx="9745443" cy="508362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>
            <a:extLst>
              <a:ext uri="{FF2B5EF4-FFF2-40B4-BE49-F238E27FC236}">
                <a16:creationId xmlns:a16="http://schemas.microsoft.com/office/drawing/2014/main" id="{23047BFF-30B9-4D89-9BA7-0FF88666FA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10" t="26980" r="47689"/>
          <a:stretch/>
        </p:blipFill>
        <p:spPr>
          <a:xfrm>
            <a:off x="1971281" y="4790854"/>
            <a:ext cx="5474219" cy="317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2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6AF05B9B-9DD5-4382-8681-EEA15BDD958D}"/>
              </a:ext>
            </a:extLst>
          </p:cNvPr>
          <p:cNvSpPr txBox="1">
            <a:spLocks/>
          </p:cNvSpPr>
          <p:nvPr/>
        </p:nvSpPr>
        <p:spPr>
          <a:xfrm>
            <a:off x="849086" y="1215786"/>
            <a:ext cx="10468202" cy="461720"/>
          </a:xfrm>
          <a:prstGeom prst="rect">
            <a:avLst/>
          </a:prstGeom>
          <a:solidFill>
            <a:schemeClr val="accent4">
              <a:lumMod val="60000"/>
              <a:lumOff val="40000"/>
              <a:alpha val="7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20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A79BA5FA-D31B-47C8-B377-DA2FEA9857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39" b="2625"/>
          <a:stretch/>
        </p:blipFill>
        <p:spPr>
          <a:xfrm>
            <a:off x="752390" y="1782269"/>
            <a:ext cx="5430695" cy="3846211"/>
          </a:xfrm>
          <a:prstGeom prst="rect">
            <a:avLst/>
          </a:prstGeom>
        </p:spPr>
      </p:pic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2CE57CA2-5406-406D-B2A7-86CC6CA13986}"/>
              </a:ext>
            </a:extLst>
          </p:cNvPr>
          <p:cNvSpPr/>
          <p:nvPr/>
        </p:nvSpPr>
        <p:spPr>
          <a:xfrm>
            <a:off x="849086" y="5642143"/>
            <a:ext cx="10488782" cy="581147"/>
          </a:xfrm>
          <a:prstGeom prst="roundRect">
            <a:avLst>
              <a:gd name="adj" fmla="val 29829"/>
            </a:avLst>
          </a:prstGeom>
          <a:solidFill>
            <a:srgbClr val="9EADE8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스마트폰만 있다면 어느 곳이든 독서실과 같은 자기통제력 유지 가능 </a:t>
            </a:r>
            <a:endParaRPr lang="en-US" altLang="ko-KR" sz="16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4" name="제목 1">
            <a:extLst>
              <a:ext uri="{FF2B5EF4-FFF2-40B4-BE49-F238E27FC236}">
                <a16:creationId xmlns:a16="http://schemas.microsoft.com/office/drawing/2014/main" id="{9DC535D5-763D-4CFA-970E-207A8CF7AFF9}"/>
              </a:ext>
            </a:extLst>
          </p:cNvPr>
          <p:cNvSpPr txBox="1">
            <a:spLocks/>
          </p:cNvSpPr>
          <p:nvPr/>
        </p:nvSpPr>
        <p:spPr>
          <a:xfrm>
            <a:off x="6306172" y="2269361"/>
            <a:ext cx="5011115" cy="5908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1. </a:t>
            </a: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스마트폰으로 학습자 촬영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5" name="제목 1">
            <a:extLst>
              <a:ext uri="{FF2B5EF4-FFF2-40B4-BE49-F238E27FC236}">
                <a16:creationId xmlns:a16="http://schemas.microsoft.com/office/drawing/2014/main" id="{F78298E8-1FBE-4AA8-B4A4-CB5902E297CE}"/>
              </a:ext>
            </a:extLst>
          </p:cNvPr>
          <p:cNvSpPr txBox="1">
            <a:spLocks/>
          </p:cNvSpPr>
          <p:nvPr/>
        </p:nvSpPr>
        <p:spPr>
          <a:xfrm>
            <a:off x="6306173" y="3420975"/>
            <a:ext cx="5011115" cy="5908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2. AI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가 학습자의 학습시간을 측정하여 제공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6" name="제목 1">
            <a:extLst>
              <a:ext uri="{FF2B5EF4-FFF2-40B4-BE49-F238E27FC236}">
                <a16:creationId xmlns:a16="http://schemas.microsoft.com/office/drawing/2014/main" id="{58E3799E-907B-4398-9920-27DA6091040B}"/>
              </a:ext>
            </a:extLst>
          </p:cNvPr>
          <p:cNvSpPr txBox="1">
            <a:spLocks/>
          </p:cNvSpPr>
          <p:nvPr/>
        </p:nvSpPr>
        <p:spPr>
          <a:xfrm>
            <a:off x="6326753" y="4572590"/>
            <a:ext cx="5011115" cy="5908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3. </a:t>
            </a: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학습자 자기 통제력 강화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639DE84-02EB-4203-A734-C1018B874883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l.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프로젝트 개요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3120C56-9660-428A-AF29-B8B74E351C66}"/>
              </a:ext>
            </a:extLst>
          </p:cNvPr>
          <p:cNvSpPr/>
          <p:nvPr/>
        </p:nvSpPr>
        <p:spPr>
          <a:xfrm>
            <a:off x="4581804" y="1286081"/>
            <a:ext cx="30283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AI </a:t>
            </a:r>
            <a:r>
              <a:rPr lang="ko-KR" altLang="en-US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비대면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독서실 어플리케이션</a:t>
            </a:r>
          </a:p>
        </p:txBody>
      </p:sp>
    </p:spTree>
    <p:extLst>
      <p:ext uri="{BB962C8B-B14F-4D97-AF65-F5344CB8AC3E}">
        <p14:creationId xmlns:p14="http://schemas.microsoft.com/office/powerpoint/2010/main" val="334935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E9A65B3E-9B47-42B6-98EA-321F87263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9" y="2439679"/>
            <a:ext cx="2675231" cy="1509724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69021F58-431A-4F9C-8A1B-336846C25849}"/>
              </a:ext>
            </a:extLst>
          </p:cNvPr>
          <p:cNvSpPr txBox="1">
            <a:spLocks/>
          </p:cNvSpPr>
          <p:nvPr/>
        </p:nvSpPr>
        <p:spPr>
          <a:xfrm>
            <a:off x="987179" y="1451550"/>
            <a:ext cx="2675231" cy="360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Input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545DE41F-5504-4B3B-BC52-3D73D8698F95}"/>
              </a:ext>
            </a:extLst>
          </p:cNvPr>
          <p:cNvSpPr txBox="1">
            <a:spLocks/>
          </p:cNvSpPr>
          <p:nvPr/>
        </p:nvSpPr>
        <p:spPr>
          <a:xfrm>
            <a:off x="8416919" y="1451550"/>
            <a:ext cx="2675231" cy="360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Output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99E1C63-8291-44BD-B41D-48B6F9893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9587" y="1812455"/>
            <a:ext cx="2449893" cy="4735585"/>
          </a:xfrm>
          <a:prstGeom prst="rect">
            <a:avLst/>
          </a:prstGeom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271683E2-45FD-46FB-B0E8-159F9755AB50}"/>
              </a:ext>
            </a:extLst>
          </p:cNvPr>
          <p:cNvSpPr txBox="1">
            <a:spLocks/>
          </p:cNvSpPr>
          <p:nvPr/>
        </p:nvSpPr>
        <p:spPr>
          <a:xfrm>
            <a:off x="4687576" y="2964949"/>
            <a:ext cx="2816848" cy="915247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 b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Pose estimation </a:t>
            </a:r>
            <a:br>
              <a:rPr lang="en-US" altLang="ko-KR" sz="2000" b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en-US" altLang="ko-KR" sz="2000" b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Model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6F778E-36E2-4238-859C-AED6654B6F14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ll.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어플리케이션 구현</a:t>
            </a:r>
          </a:p>
        </p:txBody>
      </p:sp>
    </p:spTree>
    <p:extLst>
      <p:ext uri="{BB962C8B-B14F-4D97-AF65-F5344CB8AC3E}">
        <p14:creationId xmlns:p14="http://schemas.microsoft.com/office/powerpoint/2010/main" val="669260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C5A3960-404E-459C-A180-BA9EA3EAA6CD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lll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모델 적용 방안</a:t>
            </a: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00D55DEE-2CF1-4C1C-9D7E-58F7EF71DD73}"/>
              </a:ext>
            </a:extLst>
          </p:cNvPr>
          <p:cNvSpPr txBox="1">
            <a:spLocks/>
          </p:cNvSpPr>
          <p:nvPr/>
        </p:nvSpPr>
        <p:spPr>
          <a:xfrm>
            <a:off x="823043" y="1215786"/>
            <a:ext cx="10519871" cy="461720"/>
          </a:xfrm>
          <a:prstGeom prst="rect">
            <a:avLst/>
          </a:prstGeom>
          <a:solidFill>
            <a:schemeClr val="accent4">
              <a:lumMod val="60000"/>
              <a:lumOff val="40000"/>
              <a:alpha val="7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20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4D5BAF8-25C6-4FBC-B63B-D643DDEA88CB}"/>
              </a:ext>
            </a:extLst>
          </p:cNvPr>
          <p:cNvSpPr/>
          <p:nvPr/>
        </p:nvSpPr>
        <p:spPr>
          <a:xfrm>
            <a:off x="5457247" y="1286523"/>
            <a:ext cx="1261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OpenPose</a:t>
            </a:r>
            <a:endParaRPr lang="ko-KR" altLang="en-US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D5BB27E-389A-4D95-8B3D-C95BCC9471AF}"/>
              </a:ext>
            </a:extLst>
          </p:cNvPr>
          <p:cNvSpPr/>
          <p:nvPr/>
        </p:nvSpPr>
        <p:spPr>
          <a:xfrm>
            <a:off x="823043" y="1796755"/>
            <a:ext cx="10493828" cy="4462531"/>
          </a:xfrm>
          <a:prstGeom prst="rect">
            <a:avLst/>
          </a:prstGeom>
          <a:solidFill>
            <a:srgbClr val="C6CF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3E01777-C667-4DAF-BB57-BCBB7E573978}"/>
              </a:ext>
            </a:extLst>
          </p:cNvPr>
          <p:cNvSpPr/>
          <p:nvPr/>
        </p:nvSpPr>
        <p:spPr>
          <a:xfrm>
            <a:off x="896901" y="1872271"/>
            <a:ext cx="10358928" cy="4307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70C903B-DA92-4A21-B27E-0E75F6F025C6}"/>
              </a:ext>
            </a:extLst>
          </p:cNvPr>
          <p:cNvSpPr/>
          <p:nvPr/>
        </p:nvSpPr>
        <p:spPr>
          <a:xfrm>
            <a:off x="2232443" y="1815319"/>
            <a:ext cx="7642370" cy="404422"/>
          </a:xfrm>
          <a:prstGeom prst="roundRect">
            <a:avLst>
              <a:gd name="adj" fmla="val 29829"/>
            </a:avLst>
          </a:prstGeom>
          <a:solidFill>
            <a:srgbClr val="C6CFF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OpenCV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기반의 실시간 다중 신체 인식 라이브러리</a:t>
            </a:r>
            <a:endParaRPr lang="en-US" altLang="ko-KR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F291E049-3440-4BEB-9816-B964A27607CB}"/>
              </a:ext>
            </a:extLst>
          </p:cNvPr>
          <p:cNvSpPr txBox="1">
            <a:spLocks/>
          </p:cNvSpPr>
          <p:nvPr/>
        </p:nvSpPr>
        <p:spPr>
          <a:xfrm>
            <a:off x="6460169" y="2468539"/>
            <a:ext cx="4475319" cy="438353"/>
          </a:xfrm>
          <a:prstGeom prst="rect">
            <a:avLst/>
          </a:prstGeom>
          <a:solidFill>
            <a:schemeClr val="accent1">
              <a:lumMod val="40000"/>
              <a:lumOff val="6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센서 필요 없이 일반 카메라로 실시간 이미지 및 동영상 추출</a:t>
            </a:r>
            <a:endParaRPr lang="en-US" altLang="ko-KR" sz="1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60CC338D-F0FF-4A15-8B67-EBBCEE4A630F}"/>
              </a:ext>
            </a:extLst>
          </p:cNvPr>
          <p:cNvSpPr txBox="1">
            <a:spLocks/>
          </p:cNvSpPr>
          <p:nvPr/>
        </p:nvSpPr>
        <p:spPr>
          <a:xfrm>
            <a:off x="6446272" y="3313712"/>
            <a:ext cx="4475319" cy="438353"/>
          </a:xfrm>
          <a:prstGeom prst="rect">
            <a:avLst/>
          </a:prstGeom>
          <a:solidFill>
            <a:schemeClr val="accent1">
              <a:lumMod val="40000"/>
              <a:lumOff val="6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CNN</a:t>
            </a:r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으로 이미지 내 관절을 먼저 파악하고 자세를 추정</a:t>
            </a:r>
            <a:endParaRPr lang="en-US" altLang="ko-KR" sz="1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441F024D-EA73-4DB4-8985-11E68BEF58AC}"/>
              </a:ext>
            </a:extLst>
          </p:cNvPr>
          <p:cNvSpPr txBox="1">
            <a:spLocks/>
          </p:cNvSpPr>
          <p:nvPr/>
        </p:nvSpPr>
        <p:spPr>
          <a:xfrm>
            <a:off x="6460169" y="4158885"/>
            <a:ext cx="4475319" cy="438353"/>
          </a:xfrm>
          <a:prstGeom prst="rect">
            <a:avLst/>
          </a:prstGeom>
          <a:solidFill>
            <a:schemeClr val="accent1">
              <a:lumMod val="40000"/>
              <a:lumOff val="6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추정한 자세를 바탕으로 </a:t>
            </a: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Skeleton </a:t>
            </a:r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형성</a:t>
            </a:r>
            <a:endParaRPr lang="en-US" altLang="ko-KR" sz="1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C4B933E1-8F95-48B1-825A-0D91CE8A05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34"/>
          <a:stretch/>
        </p:blipFill>
        <p:spPr>
          <a:xfrm>
            <a:off x="1214648" y="2468539"/>
            <a:ext cx="2322687" cy="3362767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F9815FE9-C3EF-4032-9B6B-6481C63F32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61"/>
          <a:stretch/>
        </p:blipFill>
        <p:spPr>
          <a:xfrm>
            <a:off x="3822358" y="2468539"/>
            <a:ext cx="2349041" cy="3419239"/>
          </a:xfrm>
          <a:prstGeom prst="rect">
            <a:avLst/>
          </a:prstGeom>
        </p:spPr>
      </p:pic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C261450F-E866-4F96-8FBC-23DEAFDAE634}"/>
              </a:ext>
            </a:extLst>
          </p:cNvPr>
          <p:cNvSpPr/>
          <p:nvPr/>
        </p:nvSpPr>
        <p:spPr>
          <a:xfrm>
            <a:off x="3453605" y="3878798"/>
            <a:ext cx="511558" cy="404422"/>
          </a:xfrm>
          <a:prstGeom prst="rightArrow">
            <a:avLst>
              <a:gd name="adj1" fmla="val 45754"/>
              <a:gd name="adj2" fmla="val 79335"/>
            </a:avLst>
          </a:prstGeom>
          <a:solidFill>
            <a:srgbClr val="FECB4C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7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9" name="제목 1">
            <a:extLst>
              <a:ext uri="{FF2B5EF4-FFF2-40B4-BE49-F238E27FC236}">
                <a16:creationId xmlns:a16="http://schemas.microsoft.com/office/drawing/2014/main" id="{67BDE93A-E236-4234-B9EF-5203EA8BF213}"/>
              </a:ext>
            </a:extLst>
          </p:cNvPr>
          <p:cNvSpPr txBox="1">
            <a:spLocks/>
          </p:cNvSpPr>
          <p:nvPr/>
        </p:nvSpPr>
        <p:spPr>
          <a:xfrm>
            <a:off x="6446272" y="5206612"/>
            <a:ext cx="4503112" cy="681639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Skeleton </a:t>
            </a:r>
            <a:r>
              <a:rPr lang="ko-KR" altLang="en-US" sz="20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좌푯값을</a:t>
            </a:r>
            <a:r>
              <a:rPr lang="ko-KR" altLang="en-US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출력</a:t>
            </a:r>
            <a:endParaRPr lang="en-US" altLang="ko-KR" sz="20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B91E9499-923C-4D06-8737-B6EF7C5323D6}"/>
              </a:ext>
            </a:extLst>
          </p:cNvPr>
          <p:cNvSpPr/>
          <p:nvPr/>
        </p:nvSpPr>
        <p:spPr>
          <a:xfrm rot="5400000">
            <a:off x="8524810" y="4735087"/>
            <a:ext cx="377608" cy="360714"/>
          </a:xfrm>
          <a:prstGeom prst="rightArrow">
            <a:avLst>
              <a:gd name="adj1" fmla="val 50000"/>
              <a:gd name="adj2" fmla="val 54092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6804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4555C22B-43FE-44D1-87B9-8C34BE8437BD}"/>
              </a:ext>
            </a:extLst>
          </p:cNvPr>
          <p:cNvSpPr/>
          <p:nvPr/>
        </p:nvSpPr>
        <p:spPr>
          <a:xfrm>
            <a:off x="876293" y="1796755"/>
            <a:ext cx="10440578" cy="4462531"/>
          </a:xfrm>
          <a:prstGeom prst="rect">
            <a:avLst/>
          </a:prstGeom>
          <a:noFill/>
          <a:ln w="57150">
            <a:solidFill>
              <a:srgbClr val="C6CF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24036CBF-7876-461C-8106-3DE36A73544B}"/>
              </a:ext>
            </a:extLst>
          </p:cNvPr>
          <p:cNvSpPr/>
          <p:nvPr/>
        </p:nvSpPr>
        <p:spPr>
          <a:xfrm>
            <a:off x="8806707" y="2561391"/>
            <a:ext cx="1107966" cy="276998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9A4A36A6-577C-4DFB-9331-738D4E487F30}"/>
              </a:ext>
            </a:extLst>
          </p:cNvPr>
          <p:cNvSpPr/>
          <p:nvPr/>
        </p:nvSpPr>
        <p:spPr>
          <a:xfrm rot="5400000">
            <a:off x="7465418" y="4582399"/>
            <a:ext cx="1229931" cy="276999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717E16AC-D819-4FB3-8322-57364B6467E2}"/>
              </a:ext>
            </a:extLst>
          </p:cNvPr>
          <p:cNvSpPr/>
          <p:nvPr/>
        </p:nvSpPr>
        <p:spPr>
          <a:xfrm>
            <a:off x="8411026" y="4010129"/>
            <a:ext cx="1472928" cy="276999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56759A23-67EC-4705-8FF8-103EF17FDBD5}"/>
              </a:ext>
            </a:extLst>
          </p:cNvPr>
          <p:cNvSpPr/>
          <p:nvPr/>
        </p:nvSpPr>
        <p:spPr>
          <a:xfrm rot="5400000">
            <a:off x="7465418" y="3038333"/>
            <a:ext cx="1229931" cy="276999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EC4ED68-4B7B-4098-B7E0-C37F585B58F5}"/>
              </a:ext>
            </a:extLst>
          </p:cNvPr>
          <p:cNvSpPr/>
          <p:nvPr/>
        </p:nvSpPr>
        <p:spPr>
          <a:xfrm>
            <a:off x="4312560" y="2584860"/>
            <a:ext cx="610688" cy="291801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0E77B7B0-4941-444C-BEB0-9E21752BF20C}"/>
              </a:ext>
            </a:extLst>
          </p:cNvPr>
          <p:cNvSpPr/>
          <p:nvPr/>
        </p:nvSpPr>
        <p:spPr>
          <a:xfrm>
            <a:off x="2197141" y="2585219"/>
            <a:ext cx="673741" cy="291801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C5E3219-B90B-4CB3-9362-A86443484A9C}"/>
              </a:ext>
            </a:extLst>
          </p:cNvPr>
          <p:cNvSpPr/>
          <p:nvPr/>
        </p:nvSpPr>
        <p:spPr>
          <a:xfrm>
            <a:off x="1023150" y="2483759"/>
            <a:ext cx="1460510" cy="507063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rgbClr val="B4C0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학습 영상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B4A9133C-ACD5-42E4-B307-A8C60ACEA9F0}"/>
              </a:ext>
            </a:extLst>
          </p:cNvPr>
          <p:cNvSpPr/>
          <p:nvPr/>
        </p:nvSpPr>
        <p:spPr>
          <a:xfrm>
            <a:off x="3046557" y="2476621"/>
            <a:ext cx="1455476" cy="490437"/>
          </a:xfrm>
          <a:prstGeom prst="roundRect">
            <a:avLst>
              <a:gd name="adj" fmla="val 28543"/>
            </a:avLst>
          </a:prstGeom>
          <a:solidFill>
            <a:srgbClr val="D3DCF4"/>
          </a:solidFill>
          <a:ln w="19050">
            <a:solidFill>
              <a:srgbClr val="B4C0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OpenPose</a:t>
            </a:r>
            <a:endParaRPr lang="ko-KR" altLang="en-US" sz="14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0DC3E90B-73AF-4DCD-A0CA-66E633EDA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9773" y="3289709"/>
            <a:ext cx="2838452" cy="1634543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1DD87323-27F5-437C-B1C7-11B6471D2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16" y="3269150"/>
            <a:ext cx="2840219" cy="1652903"/>
          </a:xfrm>
          <a:prstGeom prst="rect">
            <a:avLst/>
          </a:prstGeom>
        </p:spPr>
      </p:pic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43A5E670-23A0-4EE5-AD7B-029FDB57E16E}"/>
              </a:ext>
            </a:extLst>
          </p:cNvPr>
          <p:cNvSpPr/>
          <p:nvPr/>
        </p:nvSpPr>
        <p:spPr>
          <a:xfrm>
            <a:off x="6312986" y="2585219"/>
            <a:ext cx="707214" cy="270422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4DD2C885-F53C-4DA1-9E97-32CEAE78AE45}"/>
              </a:ext>
            </a:extLst>
          </p:cNvPr>
          <p:cNvSpPr/>
          <p:nvPr/>
        </p:nvSpPr>
        <p:spPr>
          <a:xfrm>
            <a:off x="7064770" y="2283909"/>
            <a:ext cx="2007661" cy="847446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rgbClr val="B4C0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Shoulder line </a:t>
            </a:r>
            <a:r>
              <a:rPr lang="ko-KR" altLang="en-US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좌푯값의 </a:t>
            </a:r>
            <a:br>
              <a:rPr lang="en-US" altLang="ko-KR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변화가 </a:t>
            </a:r>
            <a:r>
              <a:rPr lang="ko-KR" altLang="en-US" sz="1300" u="sng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임계치</a:t>
            </a:r>
            <a:r>
              <a:rPr lang="ko-KR" altLang="en-US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보다 큰가</a:t>
            </a:r>
            <a:r>
              <a:rPr lang="en-US" altLang="ko-KR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?</a:t>
            </a:r>
            <a:endParaRPr lang="ko-KR" altLang="en-US" sz="13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76F90D9-5229-4982-B32E-20D3A645664A}"/>
              </a:ext>
            </a:extLst>
          </p:cNvPr>
          <p:cNvSpPr/>
          <p:nvPr/>
        </p:nvSpPr>
        <p:spPr>
          <a:xfrm>
            <a:off x="7812453" y="3211365"/>
            <a:ext cx="534421" cy="276999"/>
          </a:xfrm>
          <a:prstGeom prst="rect">
            <a:avLst/>
          </a:prstGeom>
          <a:solidFill>
            <a:srgbClr val="F9B6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208608-493B-489A-A43D-AEC2F147F748}"/>
              </a:ext>
            </a:extLst>
          </p:cNvPr>
          <p:cNvSpPr txBox="1"/>
          <p:nvPr/>
        </p:nvSpPr>
        <p:spPr>
          <a:xfrm>
            <a:off x="7803457" y="3219751"/>
            <a:ext cx="5344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No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B36758DF-97B6-448F-9506-C4C1F936A040}"/>
              </a:ext>
            </a:extLst>
          </p:cNvPr>
          <p:cNvSpPr/>
          <p:nvPr/>
        </p:nvSpPr>
        <p:spPr>
          <a:xfrm>
            <a:off x="9839198" y="2275115"/>
            <a:ext cx="1357080" cy="842974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Not studying</a:t>
            </a:r>
            <a:b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</a:br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</a:t>
            </a:r>
            <a:r>
              <a:rPr lang="ko-KR" altLang="en-US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자리 이탈</a:t>
            </a:r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endParaRPr lang="ko-KR" altLang="en-US" sz="13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16F76695-388B-4F02-88F4-E8FCCF9BC71B}"/>
              </a:ext>
            </a:extLst>
          </p:cNvPr>
          <p:cNvSpPr/>
          <p:nvPr/>
        </p:nvSpPr>
        <p:spPr>
          <a:xfrm>
            <a:off x="7075834" y="3717163"/>
            <a:ext cx="2007661" cy="847446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rgbClr val="B4C0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Wrist </a:t>
            </a:r>
            <a:r>
              <a:rPr lang="ko-KR" altLang="en-US" sz="13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좌푯값이</a:t>
            </a: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움직이지 </a:t>
            </a:r>
            <a:b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않는</a:t>
            </a:r>
            <a: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시간이 </a:t>
            </a:r>
            <a:r>
              <a:rPr lang="ko-KR" altLang="en-US" sz="1300" u="sng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임계치</a:t>
            </a: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</a:t>
            </a:r>
            <a:b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초과하는가</a:t>
            </a:r>
            <a: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?</a:t>
            </a:r>
            <a:endParaRPr lang="ko-KR" altLang="en-US" sz="13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012B1C7-8762-4E26-A9D2-5CD91EECFC4E}"/>
              </a:ext>
            </a:extLst>
          </p:cNvPr>
          <p:cNvSpPr/>
          <p:nvPr/>
        </p:nvSpPr>
        <p:spPr>
          <a:xfrm>
            <a:off x="9154639" y="3994757"/>
            <a:ext cx="508296" cy="265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4E5D9EB-B9D1-4EFF-B24E-734B92945828}"/>
              </a:ext>
            </a:extLst>
          </p:cNvPr>
          <p:cNvSpPr txBox="1"/>
          <p:nvPr/>
        </p:nvSpPr>
        <p:spPr>
          <a:xfrm>
            <a:off x="9147490" y="4010128"/>
            <a:ext cx="5344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Yes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313DC2D1-7606-4974-B022-703B17DA76A2}"/>
              </a:ext>
            </a:extLst>
          </p:cNvPr>
          <p:cNvSpPr/>
          <p:nvPr/>
        </p:nvSpPr>
        <p:spPr>
          <a:xfrm>
            <a:off x="9829140" y="3678284"/>
            <a:ext cx="1373589" cy="843102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Not studying</a:t>
            </a:r>
            <a:b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</a:br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</a:t>
            </a:r>
            <a:r>
              <a:rPr lang="ko-KR" altLang="en-US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손 동작 멈춤</a:t>
            </a:r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endParaRPr lang="ko-KR" altLang="en-US" sz="13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6960BE8C-C663-48E8-83F6-92E4F4710CDE}"/>
              </a:ext>
            </a:extLst>
          </p:cNvPr>
          <p:cNvSpPr/>
          <p:nvPr/>
        </p:nvSpPr>
        <p:spPr>
          <a:xfrm>
            <a:off x="7126141" y="5272702"/>
            <a:ext cx="1992162" cy="843103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Studying</a:t>
            </a:r>
            <a:endParaRPr lang="ko-KR" altLang="en-US" sz="16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CC15381B-5CE6-4CE5-A069-24349005B5B1}"/>
              </a:ext>
            </a:extLst>
          </p:cNvPr>
          <p:cNvSpPr/>
          <p:nvPr/>
        </p:nvSpPr>
        <p:spPr>
          <a:xfrm>
            <a:off x="3788397" y="3952416"/>
            <a:ext cx="556886" cy="289745"/>
          </a:xfrm>
          <a:prstGeom prst="rightArrow">
            <a:avLst>
              <a:gd name="adj1" fmla="val 50000"/>
              <a:gd name="adj2" fmla="val 75209"/>
            </a:avLst>
          </a:prstGeom>
          <a:solidFill>
            <a:srgbClr val="F791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0960FAA3-F951-49D8-BC4C-96C118766325}"/>
              </a:ext>
            </a:extLst>
          </p:cNvPr>
          <p:cNvSpPr/>
          <p:nvPr/>
        </p:nvSpPr>
        <p:spPr>
          <a:xfrm rot="5400000">
            <a:off x="5289547" y="4804571"/>
            <a:ext cx="478903" cy="290426"/>
          </a:xfrm>
          <a:prstGeom prst="rightArrow">
            <a:avLst>
              <a:gd name="adj1" fmla="val 50000"/>
              <a:gd name="adj2" fmla="val 75209"/>
            </a:avLst>
          </a:prstGeom>
          <a:solidFill>
            <a:srgbClr val="F791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A68B286-01D3-48B7-B6F8-9EDBD34253F8}"/>
              </a:ext>
            </a:extLst>
          </p:cNvPr>
          <p:cNvSpPr/>
          <p:nvPr/>
        </p:nvSpPr>
        <p:spPr>
          <a:xfrm>
            <a:off x="876293" y="5965101"/>
            <a:ext cx="6183840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&lt; Skeleton </a:t>
            </a:r>
            <a:r>
              <a:rPr lang="ko-KR" altLang="en-US" sz="13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</a:t>
            </a:r>
            <a:r>
              <a:rPr lang="ko-KR" altLang="en-US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리스트 </a:t>
            </a:r>
            <a:r>
              <a:rPr lang="en-US" altLang="ko-KR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&gt;</a:t>
            </a:r>
            <a:endParaRPr lang="ko-KR" altLang="en-US" sz="13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5FB2D71-6D8E-41D8-A0C0-ACBFE4810842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lll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모델 적용 방안</a:t>
            </a:r>
          </a:p>
        </p:txBody>
      </p:sp>
      <p:sp>
        <p:nvSpPr>
          <p:cNvPr id="49" name="제목 1">
            <a:extLst>
              <a:ext uri="{FF2B5EF4-FFF2-40B4-BE49-F238E27FC236}">
                <a16:creationId xmlns:a16="http://schemas.microsoft.com/office/drawing/2014/main" id="{E4BAA2A4-AF87-4A9C-9F5B-D7B1921CAFE0}"/>
              </a:ext>
            </a:extLst>
          </p:cNvPr>
          <p:cNvSpPr txBox="1">
            <a:spLocks/>
          </p:cNvSpPr>
          <p:nvPr/>
        </p:nvSpPr>
        <p:spPr>
          <a:xfrm>
            <a:off x="823043" y="1215786"/>
            <a:ext cx="10519871" cy="461720"/>
          </a:xfrm>
          <a:prstGeom prst="rect">
            <a:avLst/>
          </a:prstGeom>
          <a:solidFill>
            <a:schemeClr val="accent4">
              <a:lumMod val="60000"/>
              <a:lumOff val="40000"/>
              <a:alpha val="7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20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705BE72-7B14-4C31-8BC3-4A087783C70F}"/>
              </a:ext>
            </a:extLst>
          </p:cNvPr>
          <p:cNvSpPr/>
          <p:nvPr/>
        </p:nvSpPr>
        <p:spPr>
          <a:xfrm>
            <a:off x="5091590" y="1297064"/>
            <a:ext cx="20088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b="1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Model</a:t>
            </a:r>
            <a:r>
              <a:rPr lang="ko-KR" altLang="en-US" b="1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b="1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Flow Chart</a:t>
            </a:r>
            <a:endParaRPr lang="ko-KR" altLang="en-US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60DC5F0-D397-4CFA-838D-B6C7A4027112}"/>
              </a:ext>
            </a:extLst>
          </p:cNvPr>
          <p:cNvSpPr/>
          <p:nvPr/>
        </p:nvSpPr>
        <p:spPr>
          <a:xfrm>
            <a:off x="5064930" y="2476621"/>
            <a:ext cx="1455476" cy="490437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rgbClr val="B4C0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Skeleton </a:t>
            </a:r>
            <a:b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3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</a:t>
            </a: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리스트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FA83F1C-DB5A-4429-9EC0-A7BE1A884EEE}"/>
              </a:ext>
            </a:extLst>
          </p:cNvPr>
          <p:cNvSpPr/>
          <p:nvPr/>
        </p:nvSpPr>
        <p:spPr>
          <a:xfrm>
            <a:off x="7075834" y="1933836"/>
            <a:ext cx="1992162" cy="262610"/>
          </a:xfrm>
          <a:prstGeom prst="rect">
            <a:avLst/>
          </a:prstGeom>
          <a:solidFill>
            <a:srgbClr val="FEC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A620398C-30E8-4402-8EF8-96883137461B}"/>
              </a:ext>
            </a:extLst>
          </p:cNvPr>
          <p:cNvGrpSpPr/>
          <p:nvPr/>
        </p:nvGrpSpPr>
        <p:grpSpPr>
          <a:xfrm>
            <a:off x="932197" y="1938273"/>
            <a:ext cx="1615103" cy="279513"/>
            <a:chOff x="749317" y="1938273"/>
            <a:chExt cx="1615103" cy="27951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4C8E835-EBAC-401B-A65E-336B050211F8}"/>
                </a:ext>
              </a:extLst>
            </p:cNvPr>
            <p:cNvSpPr/>
            <p:nvPr/>
          </p:nvSpPr>
          <p:spPr>
            <a:xfrm>
              <a:off x="830646" y="1938273"/>
              <a:ext cx="1452447" cy="232967"/>
            </a:xfrm>
            <a:prstGeom prst="rect">
              <a:avLst/>
            </a:prstGeom>
            <a:solidFill>
              <a:srgbClr val="9EAD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5919133-8A38-4F8E-929C-FD403AA1E0E8}"/>
                </a:ext>
              </a:extLst>
            </p:cNvPr>
            <p:cNvSpPr txBox="1"/>
            <p:nvPr/>
          </p:nvSpPr>
          <p:spPr>
            <a:xfrm>
              <a:off x="749317" y="1940787"/>
              <a:ext cx="16151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Input</a:t>
              </a:r>
              <a:endParaRPr lang="ko-KR" altLang="en-US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FF2E58F4-B6FC-4532-BE79-71D403F5EB15}"/>
              </a:ext>
            </a:extLst>
          </p:cNvPr>
          <p:cNvGrpSpPr/>
          <p:nvPr/>
        </p:nvGrpSpPr>
        <p:grpSpPr>
          <a:xfrm>
            <a:off x="2813909" y="1940787"/>
            <a:ext cx="1901526" cy="276999"/>
            <a:chOff x="2631029" y="1940787"/>
            <a:chExt cx="1901526" cy="276999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FA80CE1A-4A76-4B2E-AA32-658314E0A859}"/>
                </a:ext>
              </a:extLst>
            </p:cNvPr>
            <p:cNvSpPr/>
            <p:nvPr/>
          </p:nvSpPr>
          <p:spPr>
            <a:xfrm>
              <a:off x="2856298" y="1953095"/>
              <a:ext cx="1452448" cy="232967"/>
            </a:xfrm>
            <a:prstGeom prst="rect">
              <a:avLst/>
            </a:prstGeom>
            <a:solidFill>
              <a:srgbClr val="9EAD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740C86-5D38-4980-8EBF-2ED5D17CE3B1}"/>
                </a:ext>
              </a:extLst>
            </p:cNvPr>
            <p:cNvSpPr txBox="1"/>
            <p:nvPr/>
          </p:nvSpPr>
          <p:spPr>
            <a:xfrm>
              <a:off x="2631029" y="1940787"/>
              <a:ext cx="19015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Model</a:t>
              </a:r>
              <a:endParaRPr lang="ko-KR" altLang="en-US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E39C20C5-33CD-49F5-8BDB-769FB091D0D2}"/>
              </a:ext>
            </a:extLst>
          </p:cNvPr>
          <p:cNvGrpSpPr/>
          <p:nvPr/>
        </p:nvGrpSpPr>
        <p:grpSpPr>
          <a:xfrm>
            <a:off x="4853701" y="1940787"/>
            <a:ext cx="1901526" cy="276999"/>
            <a:chOff x="4670821" y="1940787"/>
            <a:chExt cx="1901526" cy="276999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BBB4762C-17E6-42B9-B0F2-04A13DA736CF}"/>
                </a:ext>
              </a:extLst>
            </p:cNvPr>
            <p:cNvSpPr/>
            <p:nvPr/>
          </p:nvSpPr>
          <p:spPr>
            <a:xfrm>
              <a:off x="4875456" y="1952257"/>
              <a:ext cx="1452447" cy="234642"/>
            </a:xfrm>
            <a:prstGeom prst="rect">
              <a:avLst/>
            </a:prstGeom>
            <a:solidFill>
              <a:srgbClr val="9EAD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9631EED-B4C8-477E-A4C8-074ADAD42CEA}"/>
                </a:ext>
              </a:extLst>
            </p:cNvPr>
            <p:cNvSpPr txBox="1"/>
            <p:nvPr/>
          </p:nvSpPr>
          <p:spPr>
            <a:xfrm>
              <a:off x="4670821" y="1940787"/>
              <a:ext cx="19015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Output</a:t>
              </a:r>
              <a:endParaRPr lang="ko-KR" altLang="en-US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4A463035-3D34-41FF-BA76-2C64F44747C0}"/>
              </a:ext>
            </a:extLst>
          </p:cNvPr>
          <p:cNvSpPr txBox="1"/>
          <p:nvPr/>
        </p:nvSpPr>
        <p:spPr>
          <a:xfrm>
            <a:off x="7128916" y="1936350"/>
            <a:ext cx="19015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Criteria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4A52A995-1DCB-4218-B9B6-4192D07DA32B}"/>
              </a:ext>
            </a:extLst>
          </p:cNvPr>
          <p:cNvSpPr/>
          <p:nvPr/>
        </p:nvSpPr>
        <p:spPr>
          <a:xfrm>
            <a:off x="7812453" y="4698770"/>
            <a:ext cx="534421" cy="276999"/>
          </a:xfrm>
          <a:prstGeom prst="rect">
            <a:avLst/>
          </a:prstGeom>
          <a:solidFill>
            <a:srgbClr val="F9B6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AFAD8D6-BED5-4883-A2EE-DA3729924F3A}"/>
              </a:ext>
            </a:extLst>
          </p:cNvPr>
          <p:cNvSpPr txBox="1"/>
          <p:nvPr/>
        </p:nvSpPr>
        <p:spPr>
          <a:xfrm>
            <a:off x="7825933" y="4718504"/>
            <a:ext cx="5344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No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CC8DD9A-1508-46D3-B715-9742C8D9F651}"/>
              </a:ext>
            </a:extLst>
          </p:cNvPr>
          <p:cNvGrpSpPr/>
          <p:nvPr/>
        </p:nvGrpSpPr>
        <p:grpSpPr>
          <a:xfrm>
            <a:off x="876293" y="5186293"/>
            <a:ext cx="6072643" cy="735935"/>
            <a:chOff x="719658" y="4397347"/>
            <a:chExt cx="6072643" cy="735935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F6DB8A7A-5B5A-45CB-9A6A-18AC4002E026}"/>
                </a:ext>
              </a:extLst>
            </p:cNvPr>
            <p:cNvSpPr/>
            <p:nvPr/>
          </p:nvSpPr>
          <p:spPr>
            <a:xfrm>
              <a:off x="828727" y="4397347"/>
              <a:ext cx="5963574" cy="73593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6CF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E3CA8D50-CEB2-45CC-9795-0615ACBCF050}"/>
                </a:ext>
              </a:extLst>
            </p:cNvPr>
            <p:cNvSpPr/>
            <p:nvPr/>
          </p:nvSpPr>
          <p:spPr>
            <a:xfrm>
              <a:off x="719658" y="4534482"/>
              <a:ext cx="68707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x</a:t>
              </a:r>
              <a:r>
                <a:rPr lang="ko-KR" altLang="en-US" sz="12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en-US" altLang="ko-KR" sz="12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:</a:t>
              </a:r>
              <a:r>
                <a:rPr lang="ko-KR" altLang="en-US" sz="12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endParaRPr lang="en-US" altLang="ko-KR" sz="12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 algn="ctr"/>
              <a:r>
                <a:rPr lang="en-US" altLang="ko-KR" sz="12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y : </a:t>
              </a:r>
              <a:endParaRPr lang="ko-KR" altLang="en-US" sz="12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AE8358E1-C6DB-4A41-801A-63155E701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8903" y="4520374"/>
              <a:ext cx="5582693" cy="489880"/>
            </a:xfrm>
            <a:prstGeom prst="rect">
              <a:avLst/>
            </a:prstGeom>
          </p:spPr>
        </p:pic>
      </p:grp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788EC6C9-F9C0-4B24-A51D-A77ED777940C}"/>
              </a:ext>
            </a:extLst>
          </p:cNvPr>
          <p:cNvSpPr/>
          <p:nvPr/>
        </p:nvSpPr>
        <p:spPr>
          <a:xfrm>
            <a:off x="9151959" y="2559987"/>
            <a:ext cx="508296" cy="2657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2A9979-43E6-49D1-868B-7EA41BAE527A}"/>
              </a:ext>
            </a:extLst>
          </p:cNvPr>
          <p:cNvSpPr txBox="1"/>
          <p:nvPr/>
        </p:nvSpPr>
        <p:spPr>
          <a:xfrm>
            <a:off x="9151959" y="2586244"/>
            <a:ext cx="5344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Yes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1940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A322EE6D-F49E-436C-B5C1-DAAE68AC56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" r="918"/>
          <a:stretch/>
        </p:blipFill>
        <p:spPr>
          <a:xfrm>
            <a:off x="559794" y="1950982"/>
            <a:ext cx="2584024" cy="150684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845BE53-5682-4AAD-AF82-DFCD749675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72"/>
          <a:stretch/>
        </p:blipFill>
        <p:spPr>
          <a:xfrm>
            <a:off x="3267143" y="1938916"/>
            <a:ext cx="2630485" cy="150972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644CEC0-6728-4795-8302-F71FA8B1F0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195" y="1944470"/>
            <a:ext cx="2630486" cy="148164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672424A-A17D-4B23-94EE-71E67EFEE98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5" b="2702"/>
          <a:stretch/>
        </p:blipFill>
        <p:spPr>
          <a:xfrm>
            <a:off x="9016006" y="1950982"/>
            <a:ext cx="2616200" cy="1475131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8E401D5D-AAEC-42BE-8EAA-833C4084E6B3}"/>
              </a:ext>
            </a:extLst>
          </p:cNvPr>
          <p:cNvSpPr txBox="1">
            <a:spLocks/>
          </p:cNvSpPr>
          <p:nvPr/>
        </p:nvSpPr>
        <p:spPr>
          <a:xfrm>
            <a:off x="538843" y="1229697"/>
            <a:ext cx="5390964" cy="4207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 Shoulder Line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5483668F-EFC1-4E92-8417-F79F10A1733B}"/>
              </a:ext>
            </a:extLst>
          </p:cNvPr>
          <p:cNvSpPr txBox="1">
            <a:spLocks/>
          </p:cNvSpPr>
          <p:nvPr/>
        </p:nvSpPr>
        <p:spPr>
          <a:xfrm>
            <a:off x="6262196" y="1229621"/>
            <a:ext cx="5374634" cy="4207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2. Wrist </a:t>
            </a:r>
          </a:p>
        </p:txBody>
      </p:sp>
      <p:sp>
        <p:nvSpPr>
          <p:cNvPr id="13" name="빼기 기호 12">
            <a:extLst>
              <a:ext uri="{FF2B5EF4-FFF2-40B4-BE49-F238E27FC236}">
                <a16:creationId xmlns:a16="http://schemas.microsoft.com/office/drawing/2014/main" id="{6542C92B-5713-4E46-A3EB-792746D04EAB}"/>
              </a:ext>
            </a:extLst>
          </p:cNvPr>
          <p:cNvSpPr/>
          <p:nvPr/>
        </p:nvSpPr>
        <p:spPr>
          <a:xfrm rot="724691">
            <a:off x="1048433" y="2827202"/>
            <a:ext cx="757325" cy="188425"/>
          </a:xfrm>
          <a:prstGeom prst="mathMinu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71ABCB-CCB5-42FE-A7B0-E32EDFFF1205}"/>
              </a:ext>
            </a:extLst>
          </p:cNvPr>
          <p:cNvSpPr txBox="1"/>
          <p:nvPr/>
        </p:nvSpPr>
        <p:spPr>
          <a:xfrm>
            <a:off x="549228" y="3381271"/>
            <a:ext cx="5243465" cy="191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유튜브 공부 영상을 샘플로</a:t>
            </a:r>
            <a:r>
              <a:rPr lang="en-US" altLang="ko-KR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Shoulder Line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위치 변화량의 평균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을 측정해 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기준치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로 사용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05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기준치에 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임의의 가중치를 곱하여 임계치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로 활용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r>
              <a:rPr lang="en-US" altLang="ko-KR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    </a:t>
            </a: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ex) Shoulder line</a:t>
            </a:r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이 기준치의 </a:t>
            </a: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2</a:t>
            </a:r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배 이상 벗어나면 </a:t>
            </a: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Not Studying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EF898F-7629-4E1F-A424-C0C1F99F272F}"/>
              </a:ext>
            </a:extLst>
          </p:cNvPr>
          <p:cNvSpPr txBox="1"/>
          <p:nvPr/>
        </p:nvSpPr>
        <p:spPr>
          <a:xfrm>
            <a:off x="6313475" y="3818797"/>
            <a:ext cx="5243465" cy="12407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유튜브 공부 영상을 샘플로 </a:t>
            </a:r>
            <a:r>
              <a:rPr lang="en-US" altLang="ko-KR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Wrist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 움직이지 않는 최대 시간의 평균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을 측정해 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임계치로 활용</a:t>
            </a:r>
            <a:endParaRPr lang="en-US" altLang="ko-KR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ex)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Wrist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의 </a:t>
            </a:r>
            <a:r>
              <a:rPr lang="ko-KR" altLang="en-US" sz="15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값이 </a:t>
            </a:r>
            <a:r>
              <a:rPr lang="en-US" altLang="ko-KR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30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초 이상 변화가 없으면 </a:t>
            </a:r>
            <a:r>
              <a:rPr lang="en-US" altLang="ko-KR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Not Studying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 </a:t>
            </a:r>
            <a:endParaRPr lang="en-US" altLang="ko-KR" sz="15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8234253A-AA01-46AD-8957-0CABCF59ACEB}"/>
              </a:ext>
            </a:extLst>
          </p:cNvPr>
          <p:cNvSpPr/>
          <p:nvPr/>
        </p:nvSpPr>
        <p:spPr>
          <a:xfrm>
            <a:off x="8278761" y="2925847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순서도: 연결자 19">
            <a:extLst>
              <a:ext uri="{FF2B5EF4-FFF2-40B4-BE49-F238E27FC236}">
                <a16:creationId xmlns:a16="http://schemas.microsoft.com/office/drawing/2014/main" id="{7EF5773D-7437-4CE8-8A8B-662147F061F3}"/>
              </a:ext>
            </a:extLst>
          </p:cNvPr>
          <p:cNvSpPr/>
          <p:nvPr/>
        </p:nvSpPr>
        <p:spPr>
          <a:xfrm>
            <a:off x="7423055" y="2894095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04913346-D3ED-4EA6-B694-3F98F04AF3D9}"/>
              </a:ext>
            </a:extLst>
          </p:cNvPr>
          <p:cNvSpPr/>
          <p:nvPr/>
        </p:nvSpPr>
        <p:spPr>
          <a:xfrm>
            <a:off x="10485520" y="2731332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순서도: 연결자 21">
            <a:extLst>
              <a:ext uri="{FF2B5EF4-FFF2-40B4-BE49-F238E27FC236}">
                <a16:creationId xmlns:a16="http://schemas.microsoft.com/office/drawing/2014/main" id="{BBF74749-8FD1-4C5A-AD35-E6A2DC222386}"/>
              </a:ext>
            </a:extLst>
          </p:cNvPr>
          <p:cNvSpPr/>
          <p:nvPr/>
        </p:nvSpPr>
        <p:spPr>
          <a:xfrm>
            <a:off x="9886423" y="2582395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순서도: 연결자 22">
            <a:extLst>
              <a:ext uri="{FF2B5EF4-FFF2-40B4-BE49-F238E27FC236}">
                <a16:creationId xmlns:a16="http://schemas.microsoft.com/office/drawing/2014/main" id="{10015A08-3CF2-4D71-B9B1-8C875F719CA2}"/>
              </a:ext>
            </a:extLst>
          </p:cNvPr>
          <p:cNvSpPr/>
          <p:nvPr/>
        </p:nvSpPr>
        <p:spPr>
          <a:xfrm>
            <a:off x="1161111" y="2817427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빼기 기호 23">
            <a:extLst>
              <a:ext uri="{FF2B5EF4-FFF2-40B4-BE49-F238E27FC236}">
                <a16:creationId xmlns:a16="http://schemas.microsoft.com/office/drawing/2014/main" id="{6283A9EB-A21E-43EA-BDC4-918F1B91007D}"/>
              </a:ext>
            </a:extLst>
          </p:cNvPr>
          <p:cNvSpPr/>
          <p:nvPr/>
        </p:nvSpPr>
        <p:spPr>
          <a:xfrm rot="21142801">
            <a:off x="1562353" y="2873074"/>
            <a:ext cx="626851" cy="196426"/>
          </a:xfrm>
          <a:prstGeom prst="mathMinu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순서도: 연결자 24">
            <a:extLst>
              <a:ext uri="{FF2B5EF4-FFF2-40B4-BE49-F238E27FC236}">
                <a16:creationId xmlns:a16="http://schemas.microsoft.com/office/drawing/2014/main" id="{492099F6-0D15-4AB6-B965-FB5BE86ED21D}"/>
              </a:ext>
            </a:extLst>
          </p:cNvPr>
          <p:cNvSpPr/>
          <p:nvPr/>
        </p:nvSpPr>
        <p:spPr>
          <a:xfrm>
            <a:off x="1949981" y="2873798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순서도: 연결자 25">
            <a:extLst>
              <a:ext uri="{FF2B5EF4-FFF2-40B4-BE49-F238E27FC236}">
                <a16:creationId xmlns:a16="http://schemas.microsoft.com/office/drawing/2014/main" id="{DE5B4884-CA66-4FFF-A572-FCF13BDD39FC}"/>
              </a:ext>
            </a:extLst>
          </p:cNvPr>
          <p:cNvSpPr/>
          <p:nvPr/>
        </p:nvSpPr>
        <p:spPr>
          <a:xfrm>
            <a:off x="1605016" y="2896686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빼기 기호 26">
            <a:extLst>
              <a:ext uri="{FF2B5EF4-FFF2-40B4-BE49-F238E27FC236}">
                <a16:creationId xmlns:a16="http://schemas.microsoft.com/office/drawing/2014/main" id="{A30CCBCA-84A4-43AB-B25E-778FB94E4A4A}"/>
              </a:ext>
            </a:extLst>
          </p:cNvPr>
          <p:cNvSpPr/>
          <p:nvPr/>
        </p:nvSpPr>
        <p:spPr>
          <a:xfrm rot="286351">
            <a:off x="3891737" y="2544260"/>
            <a:ext cx="626851" cy="196426"/>
          </a:xfrm>
          <a:prstGeom prst="mathMinu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빼기 기호 27">
            <a:extLst>
              <a:ext uri="{FF2B5EF4-FFF2-40B4-BE49-F238E27FC236}">
                <a16:creationId xmlns:a16="http://schemas.microsoft.com/office/drawing/2014/main" id="{845025D7-910C-4D63-8C8B-37E6D398A21C}"/>
              </a:ext>
            </a:extLst>
          </p:cNvPr>
          <p:cNvSpPr/>
          <p:nvPr/>
        </p:nvSpPr>
        <p:spPr>
          <a:xfrm rot="760283">
            <a:off x="4346241" y="2620083"/>
            <a:ext cx="626851" cy="196426"/>
          </a:xfrm>
          <a:prstGeom prst="mathMinu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순서도: 연결자 28">
            <a:extLst>
              <a:ext uri="{FF2B5EF4-FFF2-40B4-BE49-F238E27FC236}">
                <a16:creationId xmlns:a16="http://schemas.microsoft.com/office/drawing/2014/main" id="{4469E4C3-8A69-4B63-85EB-ED414CA5C473}"/>
              </a:ext>
            </a:extLst>
          </p:cNvPr>
          <p:cNvSpPr/>
          <p:nvPr/>
        </p:nvSpPr>
        <p:spPr>
          <a:xfrm>
            <a:off x="4691719" y="2653583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순서도: 연결자 29">
            <a:extLst>
              <a:ext uri="{FF2B5EF4-FFF2-40B4-BE49-F238E27FC236}">
                <a16:creationId xmlns:a16="http://schemas.microsoft.com/office/drawing/2014/main" id="{1DAAD011-E1BF-4A81-9772-57D9EEFBB2EF}"/>
              </a:ext>
            </a:extLst>
          </p:cNvPr>
          <p:cNvSpPr/>
          <p:nvPr/>
        </p:nvSpPr>
        <p:spPr>
          <a:xfrm>
            <a:off x="4284850" y="2586483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ㅊ</a:t>
            </a:r>
          </a:p>
        </p:txBody>
      </p:sp>
      <p:sp>
        <p:nvSpPr>
          <p:cNvPr id="31" name="순서도: 연결자 30">
            <a:extLst>
              <a:ext uri="{FF2B5EF4-FFF2-40B4-BE49-F238E27FC236}">
                <a16:creationId xmlns:a16="http://schemas.microsoft.com/office/drawing/2014/main" id="{D7B7FFED-4C1F-499D-BE15-9338DBFBC73C}"/>
              </a:ext>
            </a:extLst>
          </p:cNvPr>
          <p:cNvSpPr/>
          <p:nvPr/>
        </p:nvSpPr>
        <p:spPr>
          <a:xfrm>
            <a:off x="3798047" y="2551125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ㅊ</a:t>
            </a:r>
          </a:p>
        </p:txBody>
      </p:sp>
      <p:sp>
        <p:nvSpPr>
          <p:cNvPr id="32" name="제목 1">
            <a:extLst>
              <a:ext uri="{FF2B5EF4-FFF2-40B4-BE49-F238E27FC236}">
                <a16:creationId xmlns:a16="http://schemas.microsoft.com/office/drawing/2014/main" id="{A1CE8B2C-DE3C-4A70-9F6A-C1753294B419}"/>
              </a:ext>
            </a:extLst>
          </p:cNvPr>
          <p:cNvSpPr txBox="1">
            <a:spLocks/>
          </p:cNvSpPr>
          <p:nvPr/>
        </p:nvSpPr>
        <p:spPr>
          <a:xfrm>
            <a:off x="803561" y="5435515"/>
            <a:ext cx="4978747" cy="681639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임계치 제시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3" name="제목 1">
            <a:extLst>
              <a:ext uri="{FF2B5EF4-FFF2-40B4-BE49-F238E27FC236}">
                <a16:creationId xmlns:a16="http://schemas.microsoft.com/office/drawing/2014/main" id="{54D03659-4728-4A60-B214-36C1D452FADA}"/>
              </a:ext>
            </a:extLst>
          </p:cNvPr>
          <p:cNvSpPr txBox="1">
            <a:spLocks/>
          </p:cNvSpPr>
          <p:nvPr/>
        </p:nvSpPr>
        <p:spPr>
          <a:xfrm>
            <a:off x="6460140" y="5457287"/>
            <a:ext cx="4978743" cy="681639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임계치 제시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E3A8BE-9F62-4D0B-991B-E30CBA5AF77E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lll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모델 적용 방안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6CB2D1E-B808-4943-9244-E4D43AC9C4D4}"/>
              </a:ext>
            </a:extLst>
          </p:cNvPr>
          <p:cNvCxnSpPr/>
          <p:nvPr/>
        </p:nvCxnSpPr>
        <p:spPr>
          <a:xfrm>
            <a:off x="6096000" y="1245668"/>
            <a:ext cx="0" cy="4893259"/>
          </a:xfrm>
          <a:prstGeom prst="line">
            <a:avLst/>
          </a:prstGeom>
          <a:ln w="22225">
            <a:solidFill>
              <a:schemeClr val="accent5">
                <a:lumMod val="40000"/>
                <a:lumOff val="6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248433A-FC85-4935-B6E7-D1B0E18529A2}"/>
              </a:ext>
            </a:extLst>
          </p:cNvPr>
          <p:cNvSpPr txBox="1"/>
          <p:nvPr/>
        </p:nvSpPr>
        <p:spPr>
          <a:xfrm>
            <a:off x="4674168" y="1035468"/>
            <a:ext cx="725156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500" dirty="0">
                <a:solidFill>
                  <a:srgbClr val="C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수정</a:t>
            </a:r>
            <a:r>
              <a:rPr lang="en-US" altLang="ko-KR" sz="11500" dirty="0">
                <a:solidFill>
                  <a:srgbClr val="C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1500" dirty="0">
                <a:solidFill>
                  <a:srgbClr val="C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아직 </a:t>
            </a:r>
            <a:r>
              <a:rPr lang="en-US" altLang="ko-KR" sz="11500" dirty="0">
                <a:solidFill>
                  <a:srgbClr val="C000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X</a:t>
            </a:r>
            <a:endParaRPr lang="ko-KR" altLang="en-US" sz="11500" dirty="0">
              <a:solidFill>
                <a:srgbClr val="C000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9527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38966652-9D69-412C-9648-0CB972557B31}"/>
              </a:ext>
            </a:extLst>
          </p:cNvPr>
          <p:cNvSpPr/>
          <p:nvPr/>
        </p:nvSpPr>
        <p:spPr>
          <a:xfrm>
            <a:off x="324628" y="315610"/>
            <a:ext cx="11553625" cy="62267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83F7F96-AF39-44D3-9EC0-886352B85FA1}"/>
              </a:ext>
            </a:extLst>
          </p:cNvPr>
          <p:cNvCxnSpPr>
            <a:cxnSpLocks/>
          </p:cNvCxnSpPr>
          <p:nvPr/>
        </p:nvCxnSpPr>
        <p:spPr>
          <a:xfrm>
            <a:off x="538843" y="925283"/>
            <a:ext cx="11097986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BFBF09C-68B1-4C1E-8E55-191703AEF855}"/>
              </a:ext>
            </a:extLst>
          </p:cNvPr>
          <p:cNvSpPr txBox="1"/>
          <p:nvPr/>
        </p:nvSpPr>
        <p:spPr>
          <a:xfrm>
            <a:off x="457200" y="467379"/>
            <a:ext cx="485775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Ⅵ.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프로젝트 결과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387E3A3-02AD-4D6B-99C0-3546335AD70F}"/>
              </a:ext>
            </a:extLst>
          </p:cNvPr>
          <p:cNvSpPr txBox="1">
            <a:spLocks/>
          </p:cNvSpPr>
          <p:nvPr/>
        </p:nvSpPr>
        <p:spPr>
          <a:xfrm>
            <a:off x="823043" y="1215786"/>
            <a:ext cx="10519871" cy="461720"/>
          </a:xfrm>
          <a:prstGeom prst="rect">
            <a:avLst/>
          </a:prstGeom>
          <a:solidFill>
            <a:schemeClr val="accent4">
              <a:lumMod val="60000"/>
              <a:lumOff val="40000"/>
              <a:alpha val="7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20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9A9B3FB-C6C6-428C-91CE-EB587EFC9DD5}"/>
              </a:ext>
            </a:extLst>
          </p:cNvPr>
          <p:cNvSpPr/>
          <p:nvPr/>
        </p:nvSpPr>
        <p:spPr>
          <a:xfrm>
            <a:off x="5566046" y="1297064"/>
            <a:ext cx="1059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시연 영상</a:t>
            </a:r>
            <a:endParaRPr lang="ko-KR" altLang="en-US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0237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2337</TotalTime>
  <Words>337</Words>
  <Application>Microsoft Office PowerPoint</Application>
  <PresentationFormat>와이드스크린</PresentationFormat>
  <Paragraphs>91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KoPubWorld돋움체 Bold</vt:lpstr>
      <vt:lpstr>KoPubWorld돋움체 Medium</vt:lpstr>
      <vt:lpstr>나눔스퀘어OTF Bold</vt:lpstr>
      <vt:lpstr>맑은 고딕</vt:lpstr>
      <vt:lpstr>Arial</vt:lpstr>
      <vt:lpstr>Kool Beans</vt:lpstr>
      <vt:lpstr>Office 테마</vt:lpstr>
      <vt:lpstr>SWiM: Study WIth 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영화 선별 알고리즘 개선을 통한 소규모 OTT 비즈니스 수익성 향상</dc:title>
  <dc:creator>Kim Hanbin</dc:creator>
  <cp:lastModifiedBy>(경영정보학부)이경원</cp:lastModifiedBy>
  <cp:revision>356</cp:revision>
  <dcterms:created xsi:type="dcterms:W3CDTF">2020-05-06T16:18:29Z</dcterms:created>
  <dcterms:modified xsi:type="dcterms:W3CDTF">2020-06-03T08:51:59Z</dcterms:modified>
</cp:coreProperties>
</file>